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4"/>
  </p:notesMasterIdLst>
  <p:handoutMasterIdLst>
    <p:handoutMasterId r:id="rId35"/>
  </p:handoutMasterIdLst>
  <p:sldIdLst>
    <p:sldId id="256" r:id="rId5"/>
    <p:sldId id="257" r:id="rId6"/>
    <p:sldId id="334" r:id="rId7"/>
    <p:sldId id="303" r:id="rId8"/>
    <p:sldId id="363" r:id="rId9"/>
    <p:sldId id="364" r:id="rId10"/>
    <p:sldId id="365" r:id="rId11"/>
    <p:sldId id="366" r:id="rId12"/>
    <p:sldId id="353" r:id="rId13"/>
    <p:sldId id="345" r:id="rId14"/>
    <p:sldId id="346" r:id="rId15"/>
    <p:sldId id="354" r:id="rId16"/>
    <p:sldId id="347" r:id="rId17"/>
    <p:sldId id="355" r:id="rId18"/>
    <p:sldId id="348" r:id="rId19"/>
    <p:sldId id="356" r:id="rId20"/>
    <p:sldId id="349" r:id="rId21"/>
    <p:sldId id="350" r:id="rId22"/>
    <p:sldId id="351" r:id="rId23"/>
    <p:sldId id="352" r:id="rId24"/>
    <p:sldId id="357" r:id="rId25"/>
    <p:sldId id="358" r:id="rId26"/>
    <p:sldId id="359" r:id="rId27"/>
    <p:sldId id="360" r:id="rId28"/>
    <p:sldId id="361" r:id="rId29"/>
    <p:sldId id="362" r:id="rId30"/>
    <p:sldId id="333" r:id="rId31"/>
    <p:sldId id="309" r:id="rId32"/>
    <p:sldId id="310"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E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1" autoAdjust="0"/>
    <p:restoredTop sz="99826" autoAdjust="0"/>
  </p:normalViewPr>
  <p:slideViewPr>
    <p:cSldViewPr snapToGrid="0" showGuides="1">
      <p:cViewPr varScale="1">
        <p:scale>
          <a:sx n="66" d="100"/>
          <a:sy n="66" d="100"/>
        </p:scale>
        <p:origin x="292" y="52"/>
      </p:cViewPr>
      <p:guideLst>
        <p:guide orient="horz" pos="2160"/>
        <p:guide pos="3840"/>
      </p:guideLst>
    </p:cSldViewPr>
  </p:slideViewPr>
  <p:notesTextViewPr>
    <p:cViewPr>
      <p:scale>
        <a:sx n="1" d="1"/>
        <a:sy n="1" d="1"/>
      </p:scale>
      <p:origin x="0" y="0"/>
    </p:cViewPr>
  </p:notesTextViewPr>
  <p:notesViewPr>
    <p:cSldViewPr snapToGrid="0" showGuides="1">
      <p:cViewPr varScale="1">
        <p:scale>
          <a:sx n="58" d="100"/>
          <a:sy n="58" d="100"/>
        </p:scale>
        <p:origin x="197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t>10/3/2019</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t>‹#›</a:t>
            </a:fld>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t>10/3/2019</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t>‹#›</a:t>
            </a:fld>
            <a:endParaRPr/>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406150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8435" name="Rectangle 3"/>
          <p:cNvSpPr>
            <a:spLocks noGrp="1"/>
          </p:cNvSpPr>
          <p:nvPr>
            <p:ph type="body" idx="1"/>
          </p:nvPr>
        </p:nvSpPr>
        <p:spPr bwMode="auto">
          <a:xfrm>
            <a:off x="304800" y="4343400"/>
            <a:ext cx="6324600" cy="4114800"/>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atin typeface="Arial" charset="0"/>
                <a:ea typeface="ＭＳ Ｐゴシック" charset="0"/>
                <a:cs typeface="ＭＳ Ｐゴシック" charset="0"/>
              </a:rPr>
              <a:t>For example-</a:t>
            </a:r>
          </a:p>
          <a:p>
            <a:pPr eaLnBrk="1" hangingPunct="1">
              <a:spcBef>
                <a:spcPct val="0"/>
              </a:spcBef>
              <a:buFontTx/>
              <a:buChar char="•"/>
            </a:pPr>
            <a:r>
              <a:rPr lang="en-US">
                <a:latin typeface="Arial" charset="0"/>
                <a:ea typeface="ＭＳ Ｐゴシック" charset="0"/>
                <a:cs typeface="ＭＳ Ｐゴシック" charset="0"/>
              </a:rPr>
              <a:t>   Many students use off topic comments/inappropriate language to obtain </a:t>
            </a:r>
          </a:p>
          <a:p>
            <a:pPr eaLnBrk="1" hangingPunct="1">
              <a:spcBef>
                <a:spcPct val="0"/>
              </a:spcBef>
            </a:pPr>
            <a:r>
              <a:rPr lang="en-US">
                <a:latin typeface="Arial" charset="0"/>
                <a:ea typeface="ＭＳ Ｐゴシック" charset="0"/>
                <a:cs typeface="ＭＳ Ｐゴシック" charset="0"/>
              </a:rPr>
              <a:t>    attention from peers through their reactions and to escape the task at hand.</a:t>
            </a:r>
          </a:p>
          <a:p>
            <a:pPr eaLnBrk="1" hangingPunct="1">
              <a:spcBef>
                <a:spcPct val="0"/>
              </a:spcBef>
              <a:buFontTx/>
              <a:buChar char="•"/>
            </a:pPr>
            <a:endParaRPr lang="en-US">
              <a:latin typeface="Arial" charset="0"/>
              <a:ea typeface="ＭＳ Ｐゴシック" charset="0"/>
              <a:cs typeface="ＭＳ Ｐゴシック" charset="0"/>
            </a:endParaRPr>
          </a:p>
          <a:p>
            <a:pPr eaLnBrk="1" hangingPunct="1">
              <a:spcBef>
                <a:spcPct val="0"/>
              </a:spcBef>
              <a:buFontTx/>
              <a:buChar char="•"/>
            </a:pPr>
            <a:r>
              <a:rPr lang="en-US">
                <a:latin typeface="Arial" charset="0"/>
                <a:ea typeface="ＭＳ Ｐゴシック" charset="0"/>
                <a:cs typeface="ＭＳ Ｐゴシック" charset="0"/>
              </a:rPr>
              <a:t>  In this example, social reinforcement is obtained from the peers and the </a:t>
            </a:r>
          </a:p>
          <a:p>
            <a:pPr eaLnBrk="1" hangingPunct="1">
              <a:spcBef>
                <a:spcPct val="0"/>
              </a:spcBef>
            </a:pPr>
            <a:r>
              <a:rPr lang="en-US">
                <a:latin typeface="Arial" charset="0"/>
                <a:ea typeface="ＭＳ Ｐゴシック" charset="0"/>
                <a:cs typeface="ＭＳ Ｐゴシック" charset="0"/>
              </a:rPr>
              <a:t>   adult.</a:t>
            </a:r>
          </a:p>
          <a:p>
            <a:pPr lvl="1" eaLnBrk="1" hangingPunct="1">
              <a:spcBef>
                <a:spcPct val="0"/>
              </a:spcBef>
              <a:buFontTx/>
              <a:buChar char="•"/>
            </a:pPr>
            <a:r>
              <a:rPr lang="en-US">
                <a:latin typeface="Arial" charset="0"/>
                <a:ea typeface="ＭＳ Ｐゴシック" charset="0"/>
              </a:rPr>
              <a:t>  Remember reinforcement is positive and negative.</a:t>
            </a:r>
          </a:p>
          <a:p>
            <a:pPr eaLnBrk="1" hangingPunct="1">
              <a:spcBef>
                <a:spcPct val="0"/>
              </a:spcBef>
            </a:pPr>
            <a:endParaRPr lang="en-US">
              <a:latin typeface="Arial" charset="0"/>
              <a:ea typeface="ＭＳ Ｐゴシック" charset="0"/>
              <a:cs typeface="ＭＳ Ｐゴシック" charset="0"/>
            </a:endParaRPr>
          </a:p>
          <a:p>
            <a:pPr eaLnBrk="1" hangingPunct="1">
              <a:spcBef>
                <a:spcPct val="0"/>
              </a:spcBef>
            </a:pPr>
            <a:r>
              <a:rPr lang="en-US" b="1">
                <a:latin typeface="Arial" charset="0"/>
                <a:ea typeface="ＭＳ Ｐゴシック" charset="0"/>
                <a:cs typeface="ＭＳ Ｐゴシック" charset="0"/>
              </a:rPr>
              <a:t>NOTE</a:t>
            </a:r>
            <a:r>
              <a:rPr lang="en-US">
                <a:latin typeface="Arial" charset="0"/>
                <a:ea typeface="ＭＳ Ｐゴシック" charset="0"/>
                <a:cs typeface="ＭＳ Ｐゴシック" charset="0"/>
              </a:rPr>
              <a:t>:</a:t>
            </a:r>
          </a:p>
          <a:p>
            <a:pPr eaLnBrk="1" hangingPunct="1">
              <a:spcBef>
                <a:spcPct val="0"/>
              </a:spcBef>
              <a:buFontTx/>
              <a:buChar char="•"/>
            </a:pPr>
            <a:r>
              <a:rPr lang="en-US">
                <a:latin typeface="Arial" charset="0"/>
                <a:ea typeface="ＭＳ Ｐゴシック" charset="0"/>
                <a:cs typeface="ＭＳ Ｐゴシック" charset="0"/>
              </a:rPr>
              <a:t>  When control is offered as a possible function- </a:t>
            </a:r>
            <a:r>
              <a:rPr lang="en-US" i="1">
                <a:latin typeface="Arial" charset="0"/>
                <a:ea typeface="ＭＳ Ｐゴシック" charset="0"/>
                <a:cs typeface="ＭＳ Ｐゴシック" charset="0"/>
              </a:rPr>
              <a:t>think</a:t>
            </a:r>
            <a:r>
              <a:rPr lang="en-US">
                <a:latin typeface="Arial" charset="0"/>
                <a:ea typeface="ＭＳ Ｐゴシック" charset="0"/>
                <a:cs typeface="ＭＳ Ｐゴシック" charset="0"/>
              </a:rPr>
              <a:t> about what is underlying that perception.</a:t>
            </a:r>
          </a:p>
          <a:p>
            <a:pPr lvl="1" eaLnBrk="1" hangingPunct="1">
              <a:spcBef>
                <a:spcPct val="0"/>
              </a:spcBef>
              <a:buFontTx/>
              <a:buChar char="•"/>
            </a:pPr>
            <a:r>
              <a:rPr lang="en-US">
                <a:latin typeface="Arial" charset="0"/>
                <a:ea typeface="ＭＳ Ｐゴシック" charset="0"/>
              </a:rPr>
              <a:t>  Control can be a way:</a:t>
            </a:r>
          </a:p>
          <a:p>
            <a:pPr lvl="2" eaLnBrk="1" hangingPunct="1">
              <a:spcBef>
                <a:spcPct val="0"/>
              </a:spcBef>
              <a:buFontTx/>
              <a:buChar char="•"/>
            </a:pPr>
            <a:r>
              <a:rPr lang="en-US">
                <a:latin typeface="Arial" charset="0"/>
                <a:ea typeface="ＭＳ Ｐゴシック" charset="0"/>
              </a:rPr>
              <a:t> To hide skill deficits; therefore escaping/avoiding a task </a:t>
            </a:r>
          </a:p>
          <a:p>
            <a:pPr lvl="2" eaLnBrk="1" hangingPunct="1">
              <a:spcBef>
                <a:spcPct val="0"/>
              </a:spcBef>
              <a:buFontTx/>
              <a:buChar char="•"/>
            </a:pPr>
            <a:r>
              <a:rPr lang="en-US">
                <a:latin typeface="Arial" charset="0"/>
                <a:ea typeface="ＭＳ Ｐゴシック" charset="0"/>
              </a:rPr>
              <a:t> To hide fears around social acceptance; therefore escaping/avoiding a situation</a:t>
            </a:r>
          </a:p>
          <a:p>
            <a:pPr lvl="2" eaLnBrk="1" hangingPunct="1">
              <a:spcBef>
                <a:spcPct val="0"/>
              </a:spcBef>
              <a:buFontTx/>
              <a:buChar char="•"/>
            </a:pPr>
            <a:r>
              <a:rPr lang="en-US">
                <a:latin typeface="Arial" charset="0"/>
                <a:ea typeface="ＭＳ Ｐゴシック" charset="0"/>
              </a:rPr>
              <a:t> For an individual to assert themselves; therefore gaining/obtaining the attention of peers/adults</a:t>
            </a:r>
          </a:p>
          <a:p>
            <a:pPr lvl="1" eaLnBrk="1" hangingPunct="1">
              <a:spcBef>
                <a:spcPct val="0"/>
              </a:spcBef>
            </a:pPr>
            <a:endParaRPr lang="en-US">
              <a:latin typeface="Arial" charset="0"/>
              <a:ea typeface="ＭＳ Ｐゴシック" charset="0"/>
            </a:endParaRPr>
          </a:p>
        </p:txBody>
      </p:sp>
    </p:spTree>
    <p:extLst>
      <p:ext uri="{BB962C8B-B14F-4D97-AF65-F5344CB8AC3E}">
        <p14:creationId xmlns:p14="http://schemas.microsoft.com/office/powerpoint/2010/main" val="2429167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8821961-7EEF-6C42-86C0-FCFCDF4175C1}" type="slidenum">
              <a:rPr lang="en-US" sz="1200"/>
              <a:pPr eaLnBrk="1" hangingPunct="1"/>
              <a:t>15</a:t>
            </a:fld>
            <a:endParaRPr lang="en-US" sz="1200"/>
          </a:p>
        </p:txBody>
      </p:sp>
      <p:sp>
        <p:nvSpPr>
          <p:cNvPr id="20483"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20484"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6153567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5231A5D5-D145-E04F-B63F-A2734D3841D3}" type="slidenum">
              <a:rPr lang="en-US" sz="1200">
                <a:latin typeface="Calibri" charset="0"/>
              </a:rPr>
              <a:pPr algn="r" eaLnBrk="1" hangingPunct="1"/>
              <a:t>17</a:t>
            </a:fld>
            <a:endParaRPr lang="en-US" sz="1200">
              <a:latin typeface="Calibri" charset="0"/>
            </a:endParaRPr>
          </a:p>
        </p:txBody>
      </p:sp>
      <p:sp>
        <p:nvSpPr>
          <p:cNvPr id="22531" name="Rectangle 2"/>
          <p:cNvSpPr>
            <a:spLocks noGrp="1" noRot="1" noChangeAspect="1" noChangeArrowheads="1" noTextEdit="1"/>
          </p:cNvSpPr>
          <p:nvPr>
            <p:ph type="sldImg"/>
          </p:nvPr>
        </p:nvSpPr>
        <p:spPr bwMode="auto">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22532" name="Rectangle 3"/>
          <p:cNvSpPr>
            <a:spLocks noGrp="1" noChangeArrowheads="1"/>
          </p:cNvSpPr>
          <p:nvPr>
            <p:ph type="body" idx="1"/>
          </p:nvPr>
        </p:nvSpPr>
        <p:spPr bwMode="auto">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US">
              <a:latin typeface="Arial" charset="0"/>
              <a:ea typeface="ＭＳ Ｐゴシック" charset="0"/>
              <a:cs typeface="ＭＳ Ｐゴシック" charset="0"/>
            </a:endParaRPr>
          </a:p>
        </p:txBody>
      </p:sp>
    </p:spTree>
    <p:extLst>
      <p:ext uri="{BB962C8B-B14F-4D97-AF65-F5344CB8AC3E}">
        <p14:creationId xmlns:p14="http://schemas.microsoft.com/office/powerpoint/2010/main" val="28359342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25603" name="Rectangle 3"/>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sz="1000">
                <a:latin typeface="Arial" charset="0"/>
                <a:ea typeface="ＭＳ Ｐゴシック" charset="0"/>
                <a:cs typeface="ＭＳ Ｐゴシック" charset="0"/>
              </a:rPr>
              <a:t>The Competing Pathways Chart serves is a visual organizer of the FBA/BIP process.</a:t>
            </a:r>
          </a:p>
          <a:p>
            <a:pPr eaLnBrk="1" hangingPunct="1"/>
            <a:endParaRPr lang="en-US" sz="1000">
              <a:latin typeface="Arial" charset="0"/>
              <a:ea typeface="ＭＳ Ｐゴシック" charset="0"/>
              <a:cs typeface="ＭＳ Ｐゴシック" charset="0"/>
            </a:endParaRPr>
          </a:p>
          <a:p>
            <a:pPr eaLnBrk="1" hangingPunct="1"/>
            <a:r>
              <a:rPr lang="en-US" sz="1000">
                <a:latin typeface="Arial" charset="0"/>
                <a:ea typeface="ＭＳ Ｐゴシック" charset="0"/>
                <a:cs typeface="ＭＳ Ｐゴシック" charset="0"/>
              </a:rPr>
              <a:t>Identify what the student should be doing instead of the problem behavior</a:t>
            </a:r>
          </a:p>
          <a:p>
            <a:pPr eaLnBrk="1" hangingPunct="1"/>
            <a:endParaRPr lang="en-US" sz="1000">
              <a:latin typeface="Arial" charset="0"/>
              <a:ea typeface="ＭＳ Ｐゴシック" charset="0"/>
              <a:cs typeface="ＭＳ Ｐゴシック" charset="0"/>
            </a:endParaRPr>
          </a:p>
          <a:p>
            <a:pPr eaLnBrk="1" hangingPunct="1"/>
            <a:r>
              <a:rPr lang="en-US" sz="1000">
                <a:latin typeface="Arial" charset="0"/>
                <a:ea typeface="ＭＳ Ｐゴシック" charset="0"/>
                <a:cs typeface="ＭＳ Ｐゴシック" charset="0"/>
              </a:rPr>
              <a:t>Focus on appropriate, pro-social behaviors that serve the </a:t>
            </a:r>
            <a:r>
              <a:rPr lang="en-US" sz="1000" i="1" u="sng">
                <a:latin typeface="Arial" charset="0"/>
                <a:ea typeface="ＭＳ Ｐゴシック" charset="0"/>
                <a:cs typeface="ＭＳ Ｐゴシック" charset="0"/>
              </a:rPr>
              <a:t>same</a:t>
            </a:r>
            <a:r>
              <a:rPr lang="en-US" sz="1000" i="1">
                <a:latin typeface="Arial" charset="0"/>
                <a:ea typeface="ＭＳ Ｐゴシック" charset="0"/>
                <a:cs typeface="ＭＳ Ｐゴシック" charset="0"/>
              </a:rPr>
              <a:t> </a:t>
            </a:r>
            <a:r>
              <a:rPr lang="en-US" sz="1000">
                <a:latin typeface="Arial" charset="0"/>
                <a:ea typeface="ＭＳ Ｐゴシック" charset="0"/>
                <a:cs typeface="ＭＳ Ｐゴシック" charset="0"/>
              </a:rPr>
              <a:t>function</a:t>
            </a:r>
          </a:p>
          <a:p>
            <a:pPr eaLnBrk="1" hangingPunct="1"/>
            <a:endParaRPr lang="en-US" sz="1000">
              <a:latin typeface="Arial" charset="0"/>
              <a:ea typeface="ＭＳ Ｐゴシック" charset="0"/>
              <a:cs typeface="ＭＳ Ｐゴシック" charset="0"/>
            </a:endParaRPr>
          </a:p>
          <a:p>
            <a:pPr eaLnBrk="1" hangingPunct="1"/>
            <a:r>
              <a:rPr lang="en-US" sz="1000">
                <a:latin typeface="Arial" charset="0"/>
                <a:ea typeface="ＭＳ Ｐゴシック" charset="0"/>
                <a:cs typeface="ＭＳ Ｐゴシック" charset="0"/>
              </a:rPr>
              <a:t>Choose a behavior that is observable and measurable</a:t>
            </a:r>
          </a:p>
          <a:p>
            <a:pPr eaLnBrk="1" hangingPunct="1"/>
            <a:endParaRPr lang="en-US" sz="1000">
              <a:latin typeface="Arial" charset="0"/>
              <a:ea typeface="ＭＳ Ｐゴシック" charset="0"/>
              <a:cs typeface="ＭＳ Ｐゴシック" charset="0"/>
            </a:endParaRPr>
          </a:p>
          <a:p>
            <a:pPr eaLnBrk="1" hangingPunct="1"/>
            <a:endParaRPr lang="en-US" sz="1000">
              <a:latin typeface="Arial" charset="0"/>
              <a:ea typeface="ＭＳ Ｐゴシック" charset="0"/>
              <a:cs typeface="ＭＳ Ｐゴシック" charset="0"/>
            </a:endParaRPr>
          </a:p>
          <a:p>
            <a:pPr eaLnBrk="1" hangingPunct="1"/>
            <a:r>
              <a:rPr lang="en-US" sz="1000" u="sng">
                <a:latin typeface="Arial" charset="0"/>
                <a:ea typeface="ＭＳ Ｐゴシック" charset="0"/>
                <a:cs typeface="ＭＳ Ｐゴシック" charset="0"/>
              </a:rPr>
              <a:t>Review</a:t>
            </a:r>
            <a:r>
              <a:rPr lang="en-US" sz="1000">
                <a:latin typeface="Arial" charset="0"/>
                <a:ea typeface="ＭＳ Ｐゴシック" charset="0"/>
                <a:cs typeface="ＭＳ Ｐゴシック" charset="0"/>
              </a:rPr>
              <a:t>: The problem behavior identified for the case study is that the student responds using inappropriate words, tone, and body language when interacting with both adults and peers.  </a:t>
            </a:r>
          </a:p>
          <a:p>
            <a:pPr eaLnBrk="1" hangingPunct="1"/>
            <a:endParaRPr lang="en-US" sz="1000">
              <a:latin typeface="Arial" charset="0"/>
              <a:ea typeface="ＭＳ Ｐゴシック" charset="0"/>
              <a:cs typeface="ＭＳ Ｐゴシック" charset="0"/>
            </a:endParaRPr>
          </a:p>
          <a:p>
            <a:pPr eaLnBrk="1" hangingPunct="1">
              <a:buFontTx/>
              <a:buChar char="•"/>
            </a:pPr>
            <a:r>
              <a:rPr lang="en-US" sz="1000">
                <a:latin typeface="Arial" charset="0"/>
                <a:ea typeface="ＭＳ Ｐゴシック" charset="0"/>
                <a:cs typeface="ＭＳ Ｐゴシック" charset="0"/>
              </a:rPr>
              <a:t>  Have small groups use the </a:t>
            </a:r>
            <a:r>
              <a:rPr lang="en-US" sz="1000" b="1">
                <a:latin typeface="Arial" charset="0"/>
                <a:ea typeface="ＭＳ Ｐゴシック" charset="0"/>
                <a:cs typeface="ＭＳ Ｐゴシック" charset="0"/>
              </a:rPr>
              <a:t>Competing Pathways Chart</a:t>
            </a:r>
            <a:r>
              <a:rPr lang="en-US" sz="1000">
                <a:latin typeface="Arial" charset="0"/>
                <a:ea typeface="ＭＳ Ｐゴシック" charset="0"/>
                <a:cs typeface="ＭＳ Ｐゴシック" charset="0"/>
              </a:rPr>
              <a:t> to generate an appropriate replacement behavior. </a:t>
            </a:r>
          </a:p>
          <a:p>
            <a:pPr eaLnBrk="1" hangingPunct="1"/>
            <a:endParaRPr lang="en-US" sz="1000">
              <a:latin typeface="Arial" charset="0"/>
              <a:ea typeface="ＭＳ Ｐゴシック" charset="0"/>
              <a:cs typeface="ＭＳ Ｐゴシック" charset="0"/>
            </a:endParaRPr>
          </a:p>
          <a:p>
            <a:pPr eaLnBrk="1" hangingPunct="1">
              <a:buFontTx/>
              <a:buChar char="•"/>
            </a:pPr>
            <a:r>
              <a:rPr lang="en-US" sz="1000">
                <a:latin typeface="Arial" charset="0"/>
                <a:ea typeface="ＭＳ Ｐゴシック" charset="0"/>
                <a:cs typeface="ＭＳ Ｐゴシック" charset="0"/>
              </a:rPr>
              <a:t>  Spend a few minutes reviewing desired and acceptable alternative behaviors focusing on the fact that the behavior must serve the </a:t>
            </a:r>
            <a:r>
              <a:rPr lang="en-US" sz="1000" u="sng">
                <a:latin typeface="Arial" charset="0"/>
                <a:ea typeface="ＭＳ Ｐゴシック" charset="0"/>
                <a:cs typeface="ＭＳ Ｐゴシック" charset="0"/>
              </a:rPr>
              <a:t>same</a:t>
            </a:r>
            <a:r>
              <a:rPr lang="en-US" sz="1000">
                <a:latin typeface="Arial" charset="0"/>
                <a:ea typeface="ＭＳ Ｐゴシック" charset="0"/>
                <a:cs typeface="ＭＳ Ｐゴシック" charset="0"/>
              </a:rPr>
              <a:t> function, be efficient, and relevant to the student.</a:t>
            </a:r>
          </a:p>
          <a:p>
            <a:pPr eaLnBrk="1" hangingPunct="1"/>
            <a:endParaRPr lang="en-US" sz="1000">
              <a:latin typeface="Arial" charset="0"/>
              <a:ea typeface="ＭＳ Ｐゴシック" charset="0"/>
              <a:cs typeface="ＭＳ Ｐゴシック" charset="0"/>
            </a:endParaRPr>
          </a:p>
        </p:txBody>
      </p:sp>
    </p:spTree>
    <p:extLst>
      <p:ext uri="{BB962C8B-B14F-4D97-AF65-F5344CB8AC3E}">
        <p14:creationId xmlns:p14="http://schemas.microsoft.com/office/powerpoint/2010/main" val="2043183275"/>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smtClean="0"/>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402B9795-92DC-40DC-A1CA-9A4B349D7824}" type="datetimeFigureOut">
              <a:rPr lang="en-US" smtClean="0"/>
              <a:pPr/>
              <a:t>10/3/2019</a:t>
            </a:fld>
            <a:endParaRPr lang="en-US" dirty="0"/>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0FF54DE5-C571-48E8-A5BC-B369434E2F44}" type="slidenum">
              <a:rPr lang="en-US" smtClean="0"/>
              <a:pPr/>
              <a:t>‹#›</a:t>
            </a:fld>
            <a:endParaRPr lang="en-US"/>
          </a:p>
        </p:txBody>
      </p:sp>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10/3/2019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smtClean="0"/>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smtClean="0"/>
              <a:t>Click icon to add picture</a:t>
            </a: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2B9795-92DC-40DC-A1CA-9A4B349D7824}" type="datetimeFigureOut">
              <a:rPr lang="en-US"/>
              <a:t>10/3/2019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10/3/2019</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402B9795-92DC-40DC-A1CA-9A4B349D7824}" type="datetimeFigureOut">
              <a:rPr lang="en-US"/>
              <a:t>10/3/2019</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402B9795-92DC-40DC-A1CA-9A4B349D7824}" type="datetimeFigureOut">
              <a:rPr lang="en-US"/>
              <a:t>10/3/2019</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en-US"/>
              <a:t>10/3/2019</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smtClean="0"/>
              <a:t>Click to edit Master title style</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10/3/2019</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smtClean="0"/>
              <a:t>Click to edit Master title style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5" name="Date Placeholder 4"/>
          <p:cNvSpPr>
            <a:spLocks noGrp="1"/>
          </p:cNvSpPr>
          <p:nvPr>
            <p:ph type="dt" sz="half" idx="10"/>
          </p:nvPr>
        </p:nvSpPr>
        <p:spPr/>
        <p:txBody>
          <a:bodyPr/>
          <a:lstStyle/>
          <a:p>
            <a:fld id="{402B9795-92DC-40DC-A1CA-9A4B349D7824}" type="datetimeFigureOut">
              <a:rPr lang="en-US"/>
              <a:t>10/3/2019</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10/3/2019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10/3/2019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49400" y="304800"/>
            <a:ext cx="10642600" cy="112395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559984" y="1946275"/>
            <a:ext cx="10363200" cy="4114800"/>
          </a:xfrm>
        </p:spPr>
        <p:txBody>
          <a:bodyPr/>
          <a:lstStyle/>
          <a:p>
            <a:endParaRPr lang="en-US"/>
          </a:p>
        </p:txBody>
      </p:sp>
      <p:sp>
        <p:nvSpPr>
          <p:cNvPr id="4" name="Date Placeholder 3"/>
          <p:cNvSpPr>
            <a:spLocks noGrp="1"/>
          </p:cNvSpPr>
          <p:nvPr>
            <p:ph type="dt" sz="half" idx="10"/>
          </p:nvPr>
        </p:nvSpPr>
        <p:spPr>
          <a:xfrm>
            <a:off x="1524000" y="6248400"/>
            <a:ext cx="2540000" cy="457200"/>
          </a:xfrm>
        </p:spPr>
        <p:txBody>
          <a:bodyPr/>
          <a:lstStyle>
            <a:lvl1pPr>
              <a:defRPr/>
            </a:lvl1pPr>
          </a:lstStyle>
          <a:p>
            <a:endParaRPr lang="en-US"/>
          </a:p>
        </p:txBody>
      </p:sp>
      <p:sp>
        <p:nvSpPr>
          <p:cNvPr id="5" name="Footer Placeholder 4"/>
          <p:cNvSpPr>
            <a:spLocks noGrp="1"/>
          </p:cNvSpPr>
          <p:nvPr>
            <p:ph type="ftr" sz="quarter" idx="11"/>
          </p:nvPr>
        </p:nvSpPr>
        <p:spPr>
          <a:xfrm>
            <a:off x="4775200" y="6248400"/>
            <a:ext cx="38608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9347200" y="6248400"/>
            <a:ext cx="2540000" cy="457200"/>
          </a:xfrm>
        </p:spPr>
        <p:txBody>
          <a:bodyPr/>
          <a:lstStyle>
            <a:lvl1pPr>
              <a:defRPr/>
            </a:lvl1pPr>
          </a:lstStyle>
          <a:p>
            <a:fld id="{743C6ED8-4723-E348-9FA9-362DF66CA239}" type="slidenum">
              <a:rPr lang="en-US"/>
              <a:pPr/>
              <a:t>‹#›</a:t>
            </a:fld>
            <a:endParaRPr lang="en-US"/>
          </a:p>
        </p:txBody>
      </p:sp>
    </p:spTree>
    <p:extLst>
      <p:ext uri="{BB962C8B-B14F-4D97-AF65-F5344CB8AC3E}">
        <p14:creationId xmlns:p14="http://schemas.microsoft.com/office/powerpoint/2010/main" val="1877475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E2B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fld id="{402B9795-92DC-40DC-A1CA-9A4B349D7824}" type="datetimeFigureOut">
              <a:rPr lang="en-US" smtClean="0"/>
              <a:pPr/>
              <a:t>10/3/2019</a:t>
            </a:fld>
            <a:endParaRPr lang="en-US"/>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endParaRPr lang="en-US"/>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buFont typeface="Wingdings" panose="05000000000000000000" pitchFamily="2" charset="2"/>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lTMLzXzgB_s"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uQtpRjBLXic" TargetMode="External"/><Relationship Id="rId4" Type="http://schemas.openxmlformats.org/officeDocument/2006/relationships/hyperlink" Target="https://youtu.be/uQtpRjBLXic"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4.emf"/><Relationship Id="rId4" Type="http://schemas.openxmlformats.org/officeDocument/2006/relationships/oleObject" Target="../embeddings/oleObject1.bin"/></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vmlDrawing" Target="../drawings/vmlDrawing2.vml"/><Relationship Id="rId5" Type="http://schemas.openxmlformats.org/officeDocument/2006/relationships/image" Target="../media/image5.emf"/><Relationship Id="rId4" Type="http://schemas.openxmlformats.org/officeDocument/2006/relationships/oleObject" Target="../embeddings/oleObject2.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AUU4jP18gY4"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104900" y="2292094"/>
            <a:ext cx="5734050" cy="2219691"/>
          </a:xfrm>
        </p:spPr>
        <p:txBody>
          <a:bodyPr anchor="ctr">
            <a:normAutofit/>
          </a:bodyPr>
          <a:lstStyle/>
          <a:p>
            <a:r>
              <a:rPr lang="en-US" sz="3600" cap="small" dirty="0" smtClean="0"/>
              <a:t>Overview of Behavior Assessment and Behavior Change Planning</a:t>
            </a:r>
            <a:endParaRPr lang="en-US" sz="3600" cap="small" dirty="0"/>
          </a:p>
        </p:txBody>
      </p:sp>
      <p:sp>
        <p:nvSpPr>
          <p:cNvPr id="7" name="Subtitle 6"/>
          <p:cNvSpPr>
            <a:spLocks noGrp="1"/>
          </p:cNvSpPr>
          <p:nvPr>
            <p:ph type="subTitle" idx="1"/>
          </p:nvPr>
        </p:nvSpPr>
        <p:spPr/>
        <p:txBody>
          <a:bodyPr>
            <a:normAutofit/>
          </a:bodyPr>
          <a:lstStyle/>
          <a:p>
            <a:r>
              <a:rPr lang="en-US" sz="2000" dirty="0" smtClean="0"/>
              <a:t>Module 6</a:t>
            </a:r>
            <a:endParaRPr lang="en-US" sz="2000" dirty="0"/>
          </a:p>
        </p:txBody>
      </p:sp>
      <p:pic>
        <p:nvPicPr>
          <p:cNvPr id="4" name="Picture Placeholder 3" descr="Open book on table, blurred shelves of books in background"/>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8890" r="8890"/>
          <a:stretch>
            <a:fillRect/>
          </a:stretch>
        </p:blipFill>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Topics </a:t>
            </a:r>
            <a:r>
              <a:rPr lang="en-US" dirty="0" smtClean="0"/>
              <a:t>to be Covered in this Presentation</a:t>
            </a:r>
            <a:endParaRPr lang="en-US" dirty="0"/>
          </a:p>
        </p:txBody>
      </p:sp>
      <p:sp>
        <p:nvSpPr>
          <p:cNvPr id="6" name="Content Placeholder 5"/>
          <p:cNvSpPr>
            <a:spLocks noGrp="1"/>
          </p:cNvSpPr>
          <p:nvPr>
            <p:ph idx="1"/>
          </p:nvPr>
        </p:nvSpPr>
        <p:spPr/>
        <p:txBody>
          <a:bodyPr/>
          <a:lstStyle/>
          <a:p>
            <a:pPr lvl="0"/>
            <a:r>
              <a:rPr lang="en-US" dirty="0" smtClean="0"/>
              <a:t>Behavior assessment in the classroom</a:t>
            </a:r>
          </a:p>
          <a:p>
            <a:pPr lvl="0"/>
            <a:r>
              <a:rPr lang="en-US" dirty="0" smtClean="0"/>
              <a:t>Overview </a:t>
            </a:r>
            <a:r>
              <a:rPr lang="en-US" dirty="0"/>
              <a:t>of functional behavioral assessments (FBA)</a:t>
            </a:r>
          </a:p>
          <a:p>
            <a:pPr lvl="0"/>
            <a:r>
              <a:rPr lang="en-US" dirty="0"/>
              <a:t>Overview of behavior intervention </a:t>
            </a:r>
            <a:r>
              <a:rPr lang="en-US" dirty="0" smtClean="0"/>
              <a:t>plans (BIP)</a:t>
            </a:r>
            <a:endParaRPr lang="en-US" dirty="0"/>
          </a:p>
        </p:txBody>
      </p:sp>
    </p:spTree>
    <p:extLst>
      <p:ext uri="{BB962C8B-B14F-4D97-AF65-F5344CB8AC3E}">
        <p14:creationId xmlns:p14="http://schemas.microsoft.com/office/powerpoint/2010/main" val="644214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Reflection</a:t>
            </a:r>
            <a:endParaRPr lang="en-US" dirty="0"/>
          </a:p>
        </p:txBody>
      </p:sp>
      <p:sp>
        <p:nvSpPr>
          <p:cNvPr id="6" name="TextBox 5"/>
          <p:cNvSpPr txBox="1"/>
          <p:nvPr/>
        </p:nvSpPr>
        <p:spPr>
          <a:xfrm>
            <a:off x="1527102" y="6073144"/>
            <a:ext cx="7362754" cy="646331"/>
          </a:xfrm>
          <a:prstGeom prst="rect">
            <a:avLst/>
          </a:prstGeom>
          <a:noFill/>
        </p:spPr>
        <p:txBody>
          <a:bodyPr wrap="square" rtlCol="0">
            <a:spAutoFit/>
          </a:bodyPr>
          <a:lstStyle/>
          <a:p>
            <a:r>
              <a:rPr lang="en-US" dirty="0" err="1"/>
              <a:t>Brainhighways</a:t>
            </a:r>
            <a:r>
              <a:rPr lang="en-US" dirty="0"/>
              <a:t>. (2015). </a:t>
            </a:r>
            <a:r>
              <a:rPr lang="en-US" i="1" dirty="0"/>
              <a:t>Dear teacher: Heartfelt advice for teachers from students</a:t>
            </a:r>
            <a:r>
              <a:rPr lang="en-US" dirty="0"/>
              <a:t>. Retrieved from https://youtu.be/lTMLzXzgB_s</a:t>
            </a:r>
          </a:p>
        </p:txBody>
      </p:sp>
      <p:sp>
        <p:nvSpPr>
          <p:cNvPr id="7" name="Rectangle 6"/>
          <p:cNvSpPr/>
          <p:nvPr/>
        </p:nvSpPr>
        <p:spPr>
          <a:xfrm>
            <a:off x="1104900" y="1425138"/>
            <a:ext cx="9980682" cy="707886"/>
          </a:xfrm>
          <a:prstGeom prst="rect">
            <a:avLst/>
          </a:prstGeom>
        </p:spPr>
        <p:txBody>
          <a:bodyPr wrap="square">
            <a:spAutoFit/>
          </a:bodyPr>
          <a:lstStyle/>
          <a:p>
            <a:pPr marL="285750" indent="-285750">
              <a:buFont typeface="Arial" panose="020B0604020202020204" pitchFamily="34" charset="0"/>
              <a:buChar char="•"/>
            </a:pPr>
            <a:r>
              <a:rPr lang="en-US" sz="2000" dirty="0"/>
              <a:t>W</a:t>
            </a:r>
            <a:r>
              <a:rPr lang="en-US" sz="2000" dirty="0" smtClean="0"/>
              <a:t>atch </a:t>
            </a:r>
            <a:r>
              <a:rPr lang="en-US" sz="2000" dirty="0"/>
              <a:t>this video and reflect on how it may impact your teaching and educational management of students with various exceptionalities.</a:t>
            </a:r>
          </a:p>
        </p:txBody>
      </p:sp>
      <p:pic>
        <p:nvPicPr>
          <p:cNvPr id="4" name="lTMLzXzgB_s"/>
          <p:cNvPicPr>
            <a:picLocks noGrp="1" noRot="1" noChangeAspect="1"/>
          </p:cNvPicPr>
          <p:nvPr>
            <p:ph idx="1"/>
            <a:videoFile r:link="rId1"/>
          </p:nvPr>
        </p:nvPicPr>
        <p:blipFill>
          <a:blip r:embed="rId3"/>
          <a:stretch>
            <a:fillRect/>
          </a:stretch>
        </p:blipFill>
        <p:spPr>
          <a:xfrm>
            <a:off x="1527102" y="2133024"/>
            <a:ext cx="6979589" cy="3926019"/>
          </a:xfrm>
          <a:prstGeom prst="rect">
            <a:avLst/>
          </a:prstGeom>
        </p:spPr>
      </p:pic>
    </p:spTree>
    <p:extLst>
      <p:ext uri="{BB962C8B-B14F-4D97-AF65-F5344CB8AC3E}">
        <p14:creationId xmlns:p14="http://schemas.microsoft.com/office/powerpoint/2010/main" val="2979568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82639" y="754038"/>
            <a:ext cx="9982200" cy="5137095"/>
          </a:xfrm>
        </p:spPr>
        <p:txBody>
          <a:bodyPr>
            <a:noAutofit/>
          </a:bodyPr>
          <a:lstStyle/>
          <a:p>
            <a:pPr marL="0" indent="0" algn="ctr">
              <a:buNone/>
            </a:pPr>
            <a:r>
              <a:rPr lang="en-US" sz="3200" dirty="0" smtClean="0"/>
              <a:t>Previously in Module 5, we looked at ways to successfully deal with more extensive behavior issues.  If these repeatedly occur, then behavioral assessment and behavioral intervention planning may be required.  These may also be required </a:t>
            </a:r>
            <a:r>
              <a:rPr lang="en-US" sz="3200" dirty="0"/>
              <a:t>and for some students with particular </a:t>
            </a:r>
            <a:r>
              <a:rPr lang="en-US" sz="3200" dirty="0" smtClean="0"/>
              <a:t>exceptionalities.  </a:t>
            </a:r>
            <a:r>
              <a:rPr lang="en-US" sz="3200" dirty="0" smtClean="0"/>
              <a:t>Module 6 in this presentation provides </a:t>
            </a:r>
            <a:r>
              <a:rPr lang="en-US" sz="3200" dirty="0" smtClean="0"/>
              <a:t>brief </a:t>
            </a:r>
            <a:r>
              <a:rPr lang="en-US" sz="3200" dirty="0" smtClean="0"/>
              <a:t>overviews of these issues.  Please note that you will examine them more fully in an upcoming course.</a:t>
            </a:r>
          </a:p>
          <a:p>
            <a:pPr marL="0" indent="0" algn="ctr">
              <a:buNone/>
            </a:pPr>
            <a:r>
              <a:rPr lang="en-US" sz="3200" dirty="0" smtClean="0"/>
              <a:t>Let’s get started!</a:t>
            </a:r>
          </a:p>
        </p:txBody>
      </p:sp>
    </p:spTree>
    <p:extLst>
      <p:ext uri="{BB962C8B-B14F-4D97-AF65-F5344CB8AC3E}">
        <p14:creationId xmlns:p14="http://schemas.microsoft.com/office/powerpoint/2010/main" val="2582215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 Assessment in the Classroom</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12451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Behavior Assessment in the Classroom</a:t>
            </a:r>
            <a:endParaRPr lang="en-US" dirty="0"/>
          </a:p>
        </p:txBody>
      </p:sp>
      <p:sp>
        <p:nvSpPr>
          <p:cNvPr id="5" name="Content Placeholder 4"/>
          <p:cNvSpPr>
            <a:spLocks noGrp="1"/>
          </p:cNvSpPr>
          <p:nvPr>
            <p:ph idx="1"/>
          </p:nvPr>
        </p:nvSpPr>
        <p:spPr/>
        <p:txBody>
          <a:bodyPr/>
          <a:lstStyle/>
          <a:p>
            <a:r>
              <a:rPr lang="en-US" dirty="0" smtClean="0"/>
              <a:t>Throughout this course, you have learned about the teacher’s thinking process regarding the management of the classroom to facilitate the learning of all students  Part and parcel of this thinking process, although it is not often put into words, is the assessment of student behavior.  While it may not be a formally defined process, it nevertheless goes on in every classroom around the world.</a:t>
            </a:r>
          </a:p>
        </p:txBody>
      </p:sp>
    </p:spTree>
    <p:extLst>
      <p:ext uri="{BB962C8B-B14F-4D97-AF65-F5344CB8AC3E}">
        <p14:creationId xmlns:p14="http://schemas.microsoft.com/office/powerpoint/2010/main" val="828722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Behavior Assessment in the Classroom (cont.)</a:t>
            </a:r>
            <a:endParaRPr lang="en-US" dirty="0"/>
          </a:p>
        </p:txBody>
      </p:sp>
      <p:sp>
        <p:nvSpPr>
          <p:cNvPr id="5" name="Content Placeholder 4"/>
          <p:cNvSpPr>
            <a:spLocks noGrp="1"/>
          </p:cNvSpPr>
          <p:nvPr>
            <p:ph idx="1"/>
          </p:nvPr>
        </p:nvSpPr>
        <p:spPr/>
        <p:txBody>
          <a:bodyPr/>
          <a:lstStyle/>
          <a:p>
            <a:r>
              <a:rPr lang="en-US" dirty="0" smtClean="0"/>
              <a:t>Just because it is not a formal process does not mean that it is not a powerful tool both for the teacher and for the student.  Using this informal observation and planning process leads to well-run classrooms in which students can learn and flourish.</a:t>
            </a:r>
          </a:p>
          <a:p>
            <a:endParaRPr lang="en-US" dirty="0"/>
          </a:p>
        </p:txBody>
      </p:sp>
    </p:spTree>
    <p:extLst>
      <p:ext uri="{BB962C8B-B14F-4D97-AF65-F5344CB8AC3E}">
        <p14:creationId xmlns:p14="http://schemas.microsoft.com/office/powerpoint/2010/main" val="868409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Behavior Assessment in the Classroom (cont.)</a:t>
            </a:r>
            <a:endParaRPr lang="en-US" dirty="0"/>
          </a:p>
        </p:txBody>
      </p:sp>
      <p:sp>
        <p:nvSpPr>
          <p:cNvPr id="5" name="Content Placeholder 4"/>
          <p:cNvSpPr>
            <a:spLocks noGrp="1"/>
          </p:cNvSpPr>
          <p:nvPr>
            <p:ph idx="1"/>
          </p:nvPr>
        </p:nvSpPr>
        <p:spPr/>
        <p:txBody>
          <a:bodyPr/>
          <a:lstStyle/>
          <a:p>
            <a:r>
              <a:rPr lang="en-US" dirty="0" smtClean="0"/>
              <a:t>As you have seen in the prior module, there are times when such an informal process of assessing student behavior may need a little help</a:t>
            </a:r>
          </a:p>
          <a:p>
            <a:r>
              <a:rPr lang="en-US" dirty="0" smtClean="0"/>
              <a:t>If or when that becomes the case, it is time to think a little broader and a little more formally</a:t>
            </a:r>
          </a:p>
          <a:p>
            <a:pPr lvl="1"/>
            <a:r>
              <a:rPr lang="en-US" dirty="0" smtClean="0"/>
              <a:t>It is time to turn to the functional behavioral assessment (FBA) process</a:t>
            </a:r>
            <a:endParaRPr lang="en-US" dirty="0"/>
          </a:p>
        </p:txBody>
      </p:sp>
    </p:spTree>
    <p:extLst>
      <p:ext uri="{BB962C8B-B14F-4D97-AF65-F5344CB8AC3E}">
        <p14:creationId xmlns:p14="http://schemas.microsoft.com/office/powerpoint/2010/main" val="4100037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Functional Behavioral Assessment (FBA)</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71351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dirty="0" smtClean="0"/>
              <a:t>What Is the Function of This Behavior?</a:t>
            </a:r>
            <a:endParaRPr lang="en-US" dirty="0"/>
          </a:p>
        </p:txBody>
      </p:sp>
      <p:pic>
        <p:nvPicPr>
          <p:cNvPr id="2" name="uQtpRjBLXic"/>
          <p:cNvPicPr>
            <a:picLocks noGrp="1" noRot="1" noChangeAspect="1"/>
          </p:cNvPicPr>
          <p:nvPr>
            <p:ph idx="1"/>
            <a:videoFile r:link="rId1"/>
          </p:nvPr>
        </p:nvPicPr>
        <p:blipFill>
          <a:blip r:embed="rId3"/>
          <a:stretch>
            <a:fillRect/>
          </a:stretch>
        </p:blipFill>
        <p:spPr>
          <a:xfrm>
            <a:off x="1104900" y="1478107"/>
            <a:ext cx="8111067" cy="4562475"/>
          </a:xfrm>
          <a:prstGeom prst="rect">
            <a:avLst/>
          </a:prstGeom>
        </p:spPr>
      </p:pic>
      <p:sp>
        <p:nvSpPr>
          <p:cNvPr id="15364" name="TextBox 3"/>
          <p:cNvSpPr txBox="1">
            <a:spLocks noChangeArrowheads="1"/>
          </p:cNvSpPr>
          <p:nvPr/>
        </p:nvSpPr>
        <p:spPr bwMode="auto">
          <a:xfrm>
            <a:off x="2213263" y="6040582"/>
            <a:ext cx="8111067"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err="1"/>
              <a:t>Bedirhanoglu</a:t>
            </a:r>
            <a:r>
              <a:rPr lang="en-US" sz="1800" dirty="0"/>
              <a:t>, A. (2006). </a:t>
            </a:r>
            <a:r>
              <a:rPr lang="en-US" sz="1800" i="1" dirty="0"/>
              <a:t>Fake crying baby</a:t>
            </a:r>
            <a:r>
              <a:rPr lang="en-US" sz="1800" dirty="0"/>
              <a:t>. Retrieved from </a:t>
            </a:r>
            <a:r>
              <a:rPr lang="en-US" sz="1800" dirty="0">
                <a:hlinkClick r:id="rId4"/>
              </a:rPr>
              <a:t>https://youtu.be/uQtpRjBLXic </a:t>
            </a:r>
            <a:endParaRPr lang="en-US" sz="1800" dirty="0"/>
          </a:p>
        </p:txBody>
      </p:sp>
    </p:spTree>
    <p:extLst>
      <p:ext uri="{BB962C8B-B14F-4D97-AF65-F5344CB8AC3E}">
        <p14:creationId xmlns:p14="http://schemas.microsoft.com/office/powerpoint/2010/main" val="3532392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FBA is a Function Based Approach</a:t>
            </a:r>
            <a:endParaRPr lang="en-US" dirty="0"/>
          </a:p>
        </p:txBody>
      </p:sp>
      <p:sp>
        <p:nvSpPr>
          <p:cNvPr id="16387" name="Content Placeholder 2"/>
          <p:cNvSpPr>
            <a:spLocks noGrp="1"/>
          </p:cNvSpPr>
          <p:nvPr>
            <p:ph idx="1"/>
          </p:nvPr>
        </p:nvSpPr>
        <p:spPr/>
        <p:txBody>
          <a:bodyPr/>
          <a:lstStyle/>
          <a:p>
            <a:r>
              <a:rPr lang="en-US" dirty="0" smtClean="0"/>
              <a:t>It is a process that focuses on:		</a:t>
            </a:r>
          </a:p>
          <a:p>
            <a:pPr lvl="1"/>
            <a:r>
              <a:rPr lang="en-US" dirty="0" smtClean="0"/>
              <a:t>Changing environmental </a:t>
            </a:r>
            <a:r>
              <a:rPr lang="en-US" dirty="0"/>
              <a:t>f</a:t>
            </a:r>
            <a:r>
              <a:rPr lang="en-US" dirty="0" smtClean="0"/>
              <a:t>actors </a:t>
            </a:r>
            <a:r>
              <a:rPr lang="en-US" dirty="0"/>
              <a:t>i</a:t>
            </a:r>
            <a:r>
              <a:rPr lang="en-US" dirty="0" smtClean="0"/>
              <a:t>nstead of fixing the person</a:t>
            </a:r>
          </a:p>
          <a:p>
            <a:endParaRPr lang="en-US" dirty="0" smtClean="0"/>
          </a:p>
          <a:p>
            <a:endParaRPr lang="en-US" dirty="0" smtClean="0"/>
          </a:p>
          <a:p>
            <a:endParaRPr lang="en-US" dirty="0"/>
          </a:p>
        </p:txBody>
      </p:sp>
    </p:spTree>
    <p:extLst>
      <p:ext uri="{BB962C8B-B14F-4D97-AF65-F5344CB8AC3E}">
        <p14:creationId xmlns:p14="http://schemas.microsoft.com/office/powerpoint/2010/main" val="40084536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136073" y="1156855"/>
            <a:ext cx="9982200" cy="4572000"/>
          </a:xfrm>
        </p:spPr>
        <p:txBody>
          <a:bodyPr>
            <a:normAutofit/>
          </a:bodyPr>
          <a:lstStyle/>
          <a:p>
            <a:pPr marL="0" indent="0" algn="ctr">
              <a:buNone/>
            </a:pPr>
            <a:r>
              <a:rPr lang="en-US" sz="3200" dirty="0" smtClean="0"/>
              <a:t>When you consider </a:t>
            </a:r>
            <a:r>
              <a:rPr lang="en-US" sz="3200" b="1" i="1" dirty="0" smtClean="0"/>
              <a:t>why</a:t>
            </a:r>
            <a:r>
              <a:rPr lang="en-US" sz="3200" dirty="0" smtClean="0"/>
              <a:t> any person does anything, it can be boiled down very simply . . .</a:t>
            </a:r>
            <a:br>
              <a:rPr lang="en-US" sz="3200" dirty="0" smtClean="0"/>
            </a:br>
            <a:endParaRPr lang="en-US" sz="3200" dirty="0" smtClean="0"/>
          </a:p>
          <a:p>
            <a:pPr marL="0" indent="0" algn="ctr">
              <a:buNone/>
            </a:pPr>
            <a:r>
              <a:rPr lang="en-US" sz="3200" dirty="0" smtClean="0"/>
              <a:t>There are only </a:t>
            </a:r>
            <a:r>
              <a:rPr lang="en-US" sz="3200" b="1" dirty="0" smtClean="0"/>
              <a:t>two</a:t>
            </a:r>
            <a:r>
              <a:rPr lang="en-US" sz="3200" dirty="0" smtClean="0"/>
              <a:t> functions of human behavior!</a:t>
            </a:r>
            <a:endParaRPr lang="en-US" sz="3200" dirty="0"/>
          </a:p>
        </p:txBody>
      </p:sp>
    </p:spTree>
    <p:extLst>
      <p:ext uri="{BB962C8B-B14F-4D97-AF65-F5344CB8AC3E}">
        <p14:creationId xmlns:p14="http://schemas.microsoft.com/office/powerpoint/2010/main" val="1420228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dirty="0" smtClean="0"/>
              <a:t>Only Two Basic Functions of Behavior</a:t>
            </a:r>
            <a:endParaRPr lang="en-US" dirty="0"/>
          </a:p>
        </p:txBody>
      </p:sp>
      <p:sp>
        <p:nvSpPr>
          <p:cNvPr id="17412" name="Rectangle 3"/>
          <p:cNvSpPr>
            <a:spLocks noChangeArrowheads="1"/>
          </p:cNvSpPr>
          <p:nvPr/>
        </p:nvSpPr>
        <p:spPr bwMode="auto">
          <a:xfrm>
            <a:off x="0" y="1110734"/>
            <a:ext cx="18466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en-US">
              <a:latin typeface="Calibri" charset="0"/>
              <a:cs typeface="Arial" charset="0"/>
            </a:endParaRPr>
          </a:p>
        </p:txBody>
      </p:sp>
      <p:graphicFrame>
        <p:nvGraphicFramePr>
          <p:cNvPr id="17410" name="Object 4"/>
          <p:cNvGraphicFramePr>
            <a:graphicFrameLocks noChangeAspect="1"/>
          </p:cNvGraphicFramePr>
          <p:nvPr>
            <p:extLst/>
          </p:nvPr>
        </p:nvGraphicFramePr>
        <p:xfrm>
          <a:off x="2641600" y="1216537"/>
          <a:ext cx="6705600" cy="5638800"/>
        </p:xfrm>
        <a:graphic>
          <a:graphicData uri="http://schemas.openxmlformats.org/presentationml/2006/ole">
            <mc:AlternateContent xmlns:mc="http://schemas.openxmlformats.org/markup-compatibility/2006">
              <mc:Choice xmlns:v="urn:schemas-microsoft-com:vml" Requires="v">
                <p:oleObj spid="_x0000_s3098" name="Visio" r:id="rId4" imgW="3247034" imgH="3610051" progId="">
                  <p:embed/>
                </p:oleObj>
              </mc:Choice>
              <mc:Fallback>
                <p:oleObj name="Visio" r:id="rId4" imgW="3247034" imgH="3610051" progId="">
                  <p:embed/>
                  <p:pic>
                    <p:nvPicPr>
                      <p:cNvPr id="1741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41600" y="1216537"/>
                        <a:ext cx="6705600" cy="5638800"/>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76805" name="AutoShape 5"/>
          <p:cNvSpPr>
            <a:spLocks noChangeArrowheads="1"/>
          </p:cNvSpPr>
          <p:nvPr/>
        </p:nvSpPr>
        <p:spPr bwMode="auto">
          <a:xfrm>
            <a:off x="1727200" y="2971800"/>
            <a:ext cx="2032000" cy="7620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folHlink"/>
          </a:solidFill>
          <a:ln w="9525">
            <a:solidFill>
              <a:schemeClr val="tx1"/>
            </a:solidFill>
            <a:miter lim="800000"/>
            <a:headEnd/>
            <a:tailEnd/>
          </a:ln>
        </p:spPr>
        <p:txBody>
          <a:bodyPr wrap="none" anchor="ctr"/>
          <a:lstStyle/>
          <a:p>
            <a:pPr algn="ctr"/>
            <a:r>
              <a:rPr lang="en-US" sz="1200" b="1">
                <a:latin typeface="Calibri" charset="0"/>
                <a:cs typeface="Arial" charset="0"/>
              </a:rPr>
              <a:t>Positive </a:t>
            </a:r>
          </a:p>
          <a:p>
            <a:pPr algn="ctr"/>
            <a:r>
              <a:rPr lang="en-US" sz="1200" b="1">
                <a:latin typeface="Calibri" charset="0"/>
                <a:cs typeface="Arial" charset="0"/>
              </a:rPr>
              <a:t>Reinforcement</a:t>
            </a:r>
          </a:p>
        </p:txBody>
      </p:sp>
      <p:sp>
        <p:nvSpPr>
          <p:cNvPr id="76806" name="AutoShape 6"/>
          <p:cNvSpPr>
            <a:spLocks noChangeArrowheads="1"/>
          </p:cNvSpPr>
          <p:nvPr/>
        </p:nvSpPr>
        <p:spPr bwMode="auto">
          <a:xfrm rot="10800000">
            <a:off x="8534400" y="2971800"/>
            <a:ext cx="2032000" cy="685800"/>
          </a:xfrm>
          <a:custGeom>
            <a:avLst/>
            <a:gdLst>
              <a:gd name="T0" fmla="*/ 2147483647 w 21600"/>
              <a:gd name="T1" fmla="*/ 0 h 21600"/>
              <a:gd name="T2" fmla="*/ 0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folHlink"/>
          </a:solidFill>
          <a:ln w="9525">
            <a:solidFill>
              <a:schemeClr val="tx1"/>
            </a:solidFill>
            <a:miter lim="800000"/>
            <a:headEnd/>
            <a:tailEnd/>
          </a:ln>
        </p:spPr>
        <p:txBody>
          <a:bodyPr rot="10800000" wrap="none" anchor="ctr"/>
          <a:lstStyle/>
          <a:p>
            <a:pPr algn="ctr"/>
            <a:r>
              <a:rPr lang="en-US" sz="1200" b="1">
                <a:latin typeface="Calibri" charset="0"/>
                <a:cs typeface="Arial" charset="0"/>
              </a:rPr>
              <a:t>Negative  </a:t>
            </a:r>
          </a:p>
          <a:p>
            <a:pPr algn="ctr"/>
            <a:r>
              <a:rPr lang="en-US" sz="1200" b="1">
                <a:latin typeface="Calibri" charset="0"/>
                <a:cs typeface="Arial" charset="0"/>
              </a:rPr>
              <a:t>Reinforcement</a:t>
            </a:r>
          </a:p>
        </p:txBody>
      </p:sp>
      <p:sp>
        <p:nvSpPr>
          <p:cNvPr id="17415" name="Text Box 8"/>
          <p:cNvSpPr txBox="1">
            <a:spLocks noChangeArrowheads="1"/>
          </p:cNvSpPr>
          <p:nvPr/>
        </p:nvSpPr>
        <p:spPr bwMode="auto">
          <a:xfrm>
            <a:off x="203200" y="6096000"/>
            <a:ext cx="2235200"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400">
                <a:latin typeface="Calibri" charset="0"/>
              </a:rPr>
              <a:t>from Horner &amp; Sugai at www.pbis.org</a:t>
            </a:r>
          </a:p>
        </p:txBody>
      </p:sp>
    </p:spTree>
    <p:extLst>
      <p:ext uri="{BB962C8B-B14F-4D97-AF65-F5344CB8AC3E}">
        <p14:creationId xmlns:p14="http://schemas.microsoft.com/office/powerpoint/2010/main" val="224911978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80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680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5" grpId="0" animBg="1"/>
      <p:bldP spid="7680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4294967295"/>
          </p:nvPr>
        </p:nvSpPr>
        <p:spPr>
          <a:xfrm>
            <a:off x="1039091" y="1156854"/>
            <a:ext cx="9982200" cy="4572000"/>
          </a:xfrm>
        </p:spPr>
        <p:txBody>
          <a:bodyPr>
            <a:normAutofit/>
          </a:bodyPr>
          <a:lstStyle/>
          <a:p>
            <a:pPr marL="0" indent="0" algn="ctr">
              <a:buNone/>
            </a:pPr>
            <a:r>
              <a:rPr lang="en-US" sz="2800" dirty="0" smtClean="0"/>
              <a:t>Knowing this, just what is involved in completing a functional behavioral assessment for a student?</a:t>
            </a:r>
            <a:endParaRPr lang="en-US" sz="2800" dirty="0"/>
          </a:p>
        </p:txBody>
      </p:sp>
    </p:spTree>
    <p:extLst>
      <p:ext uri="{BB962C8B-B14F-4D97-AF65-F5344CB8AC3E}">
        <p14:creationId xmlns:p14="http://schemas.microsoft.com/office/powerpoint/2010/main" val="829522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dirty="0" smtClean="0"/>
              <a:t>FBA</a:t>
            </a:r>
            <a:endParaRPr lang="en-US" dirty="0"/>
          </a:p>
        </p:txBody>
      </p:sp>
      <p:sp>
        <p:nvSpPr>
          <p:cNvPr id="19459" name="Rectangle 3"/>
          <p:cNvSpPr>
            <a:spLocks noGrp="1" noChangeArrowheads="1"/>
          </p:cNvSpPr>
          <p:nvPr>
            <p:ph idx="1"/>
          </p:nvPr>
        </p:nvSpPr>
        <p:spPr/>
        <p:txBody>
          <a:bodyPr/>
          <a:lstStyle/>
          <a:p>
            <a:r>
              <a:rPr lang="en-US" dirty="0" smtClean="0"/>
              <a:t> Involves observations of the student in his/her natural environments</a:t>
            </a:r>
          </a:p>
          <a:p>
            <a:r>
              <a:rPr lang="en-US" dirty="0" smtClean="0"/>
              <a:t> It determines </a:t>
            </a:r>
            <a:r>
              <a:rPr lang="en-US" b="1" i="1" dirty="0" smtClean="0"/>
              <a:t>why</a:t>
            </a:r>
            <a:r>
              <a:rPr lang="en-US" dirty="0" smtClean="0"/>
              <a:t> problems occur</a:t>
            </a:r>
          </a:p>
          <a:p>
            <a:r>
              <a:rPr lang="en-US" dirty="0" smtClean="0"/>
              <a:t> It develops testable explanations </a:t>
            </a:r>
          </a:p>
          <a:p>
            <a:r>
              <a:rPr lang="en-US" dirty="0" smtClean="0"/>
              <a:t>The purpose is to get the information necessary to create a successful plan to tackle unwanted behavior</a:t>
            </a:r>
          </a:p>
          <a:p>
            <a:r>
              <a:rPr lang="en-US" dirty="0" smtClean="0"/>
              <a:t> These plans focus primarily on </a:t>
            </a:r>
            <a:r>
              <a:rPr lang="en-US" b="1" dirty="0" smtClean="0"/>
              <a:t>prevention</a:t>
            </a:r>
            <a:endParaRPr lang="en-US" b="1" dirty="0"/>
          </a:p>
        </p:txBody>
      </p:sp>
    </p:spTree>
    <p:extLst>
      <p:ext uri="{BB962C8B-B14F-4D97-AF65-F5344CB8AC3E}">
        <p14:creationId xmlns:p14="http://schemas.microsoft.com/office/powerpoint/2010/main" val="3251917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97527" y="1129146"/>
            <a:ext cx="9982200" cy="4572000"/>
          </a:xfrm>
        </p:spPr>
        <p:txBody>
          <a:bodyPr>
            <a:normAutofit/>
          </a:bodyPr>
          <a:lstStyle/>
          <a:p>
            <a:pPr marL="0" indent="0" algn="ctr">
              <a:buNone/>
            </a:pPr>
            <a:r>
              <a:rPr lang="en-US" sz="2800" dirty="0" smtClean="0"/>
              <a:t>Another way of looking at the FBA process is to </a:t>
            </a:r>
            <a:br>
              <a:rPr lang="en-US" sz="2800" dirty="0" smtClean="0"/>
            </a:br>
            <a:r>
              <a:rPr lang="en-US" sz="2800" dirty="0" smtClean="0"/>
              <a:t>ERASE the behavior.</a:t>
            </a:r>
            <a:endParaRPr lang="en-US" sz="2800" dirty="0"/>
          </a:p>
        </p:txBody>
      </p:sp>
    </p:spTree>
    <p:extLst>
      <p:ext uri="{BB962C8B-B14F-4D97-AF65-F5344CB8AC3E}">
        <p14:creationId xmlns:p14="http://schemas.microsoft.com/office/powerpoint/2010/main" val="3913442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7" name="Text Box 3"/>
          <p:cNvSpPr txBox="1">
            <a:spLocks noChangeArrowheads="1"/>
          </p:cNvSpPr>
          <p:nvPr/>
        </p:nvSpPr>
        <p:spPr bwMode="auto">
          <a:xfrm>
            <a:off x="968604" y="1674103"/>
            <a:ext cx="10634133" cy="4232275"/>
          </a:xfrm>
          <a:prstGeom prst="rect">
            <a:avLst/>
          </a:prstGeom>
          <a:solidFill>
            <a:schemeClr val="bg1">
              <a:lumMod val="50000"/>
            </a:schemeClr>
          </a:solidFill>
          <a:ln w="9525">
            <a:noFill/>
            <a:miter lim="800000"/>
            <a:headEnd/>
            <a:tailEnd/>
          </a:ln>
        </p:spPr>
        <p:txBody>
          <a:bodyPr>
            <a:spAutoFit/>
          </a:bodyPr>
          <a:lstStyle/>
          <a:p>
            <a:pPr fontAlgn="auto">
              <a:spcBef>
                <a:spcPct val="50000"/>
              </a:spcBef>
              <a:spcAft>
                <a:spcPts val="0"/>
              </a:spcAft>
              <a:buFont typeface="Times" pitchFamily="-107" charset="0"/>
              <a:buNone/>
              <a:defRPr/>
            </a:pPr>
            <a:r>
              <a:rPr lang="en-US" sz="4000" b="1" dirty="0">
                <a:solidFill>
                  <a:srgbClr val="D594B0"/>
                </a:solidFill>
                <a:latin typeface="American Typewriter" pitchFamily="-107" charset="0"/>
                <a:ea typeface="ＭＳ Ｐゴシック" pitchFamily="-110" charset="-128"/>
                <a:cs typeface="ＭＳ Ｐゴシック" pitchFamily="-110" charset="-128"/>
              </a:rPr>
              <a:t>E</a:t>
            </a:r>
            <a:r>
              <a:rPr lang="en-US" b="1" dirty="0">
                <a:solidFill>
                  <a:schemeClr val="bg1"/>
                </a:solidFill>
                <a:latin typeface="American Typewriter" pitchFamily="-107" charset="0"/>
                <a:ea typeface="ＭＳ Ｐゴシック" pitchFamily="-110" charset="-128"/>
                <a:cs typeface="ＭＳ Ｐゴシック" pitchFamily="-110" charset="-128"/>
              </a:rPr>
              <a:t>xplain </a:t>
            </a:r>
            <a:r>
              <a:rPr lang="en-US" b="1" dirty="0">
                <a:solidFill>
                  <a:srgbClr val="EEECE1"/>
                </a:solidFill>
                <a:latin typeface="American Typewriter" pitchFamily="-107" charset="0"/>
                <a:ea typeface="ＭＳ Ｐゴシック" pitchFamily="-110" charset="-128"/>
                <a:cs typeface="ＭＳ Ｐゴシック" pitchFamily="-110" charset="-128"/>
              </a:rPr>
              <a:t>- What is the problem?</a:t>
            </a:r>
            <a:r>
              <a:rPr lang="en-US" b="1" dirty="0">
                <a:solidFill>
                  <a:srgbClr val="000080"/>
                </a:solidFill>
                <a:latin typeface="American Typewriter" pitchFamily="-107" charset="0"/>
                <a:ea typeface="ＭＳ Ｐゴシック" pitchFamily="-110" charset="-128"/>
                <a:cs typeface="ＭＳ Ｐゴシック" pitchFamily="-110" charset="-128"/>
              </a:rPr>
              <a:t/>
            </a:r>
            <a:br>
              <a:rPr lang="en-US" b="1" dirty="0">
                <a:solidFill>
                  <a:srgbClr val="000080"/>
                </a:solidFill>
                <a:latin typeface="American Typewriter" pitchFamily="-107" charset="0"/>
                <a:ea typeface="ＭＳ Ｐゴシック" pitchFamily="-110" charset="-128"/>
                <a:cs typeface="ＭＳ Ｐゴシック" pitchFamily="-110" charset="-128"/>
              </a:rPr>
            </a:br>
            <a:r>
              <a:rPr lang="en-US" sz="1400" b="1" dirty="0">
                <a:solidFill>
                  <a:srgbClr val="F1EAEB"/>
                </a:solidFill>
                <a:latin typeface="American Typewriter" pitchFamily="-107" charset="0"/>
                <a:ea typeface="ＭＳ Ｐゴシック" pitchFamily="-110" charset="-128"/>
                <a:cs typeface="ＭＳ Ｐゴシック" pitchFamily="-110" charset="-128"/>
              </a:rPr>
              <a:t/>
            </a:r>
            <a:br>
              <a:rPr lang="en-US" sz="1400" b="1" dirty="0">
                <a:solidFill>
                  <a:srgbClr val="F1EAEB"/>
                </a:solidFill>
                <a:latin typeface="American Typewriter" pitchFamily="-107" charset="0"/>
                <a:ea typeface="ＭＳ Ｐゴシック" pitchFamily="-110" charset="-128"/>
                <a:cs typeface="ＭＳ Ｐゴシック" pitchFamily="-110" charset="-128"/>
              </a:rPr>
            </a:br>
            <a:r>
              <a:rPr lang="en-US" sz="4000" b="1" dirty="0">
                <a:solidFill>
                  <a:srgbClr val="D594B0"/>
                </a:solidFill>
                <a:latin typeface="American Typewriter" pitchFamily="-107" charset="0"/>
                <a:ea typeface="ＭＳ Ｐゴシック" pitchFamily="-110" charset="-128"/>
                <a:cs typeface="ＭＳ Ｐゴシック" pitchFamily="-110" charset="-128"/>
              </a:rPr>
              <a:t>R</a:t>
            </a:r>
            <a:r>
              <a:rPr lang="en-US" b="1" dirty="0">
                <a:solidFill>
                  <a:srgbClr val="EEECE1"/>
                </a:solidFill>
                <a:latin typeface="American Typewriter" pitchFamily="-107" charset="0"/>
                <a:ea typeface="ＭＳ Ｐゴシック" pitchFamily="-110" charset="-128"/>
                <a:cs typeface="ＭＳ Ｐゴシック" pitchFamily="-110" charset="-128"/>
              </a:rPr>
              <a:t>eason</a:t>
            </a:r>
            <a:r>
              <a:rPr lang="en-US" b="1" dirty="0">
                <a:solidFill>
                  <a:schemeClr val="bg1"/>
                </a:solidFill>
                <a:latin typeface="American Typewriter" pitchFamily="-107" charset="0"/>
                <a:ea typeface="ＭＳ Ｐゴシック" pitchFamily="-110" charset="-128"/>
                <a:cs typeface="ＭＳ Ｐゴシック" pitchFamily="-110" charset="-128"/>
              </a:rPr>
              <a:t> </a:t>
            </a:r>
            <a:r>
              <a:rPr lang="en-US" b="1" dirty="0">
                <a:solidFill>
                  <a:srgbClr val="EEECE1"/>
                </a:solidFill>
                <a:latin typeface="American Typewriter" pitchFamily="-107" charset="0"/>
                <a:ea typeface="ＭＳ Ｐゴシック" pitchFamily="-110" charset="-128"/>
                <a:cs typeface="ＭＳ Ｐゴシック" pitchFamily="-110" charset="-128"/>
              </a:rPr>
              <a:t>- What is he/she getting out of it or avoiding?</a:t>
            </a:r>
            <a:r>
              <a:rPr lang="en-US" b="1" dirty="0">
                <a:solidFill>
                  <a:srgbClr val="000080"/>
                </a:solidFill>
                <a:latin typeface="American Typewriter" pitchFamily="-107" charset="0"/>
                <a:ea typeface="ＭＳ Ｐゴシック" pitchFamily="-110" charset="-128"/>
                <a:cs typeface="ＭＳ Ｐゴシック" pitchFamily="-110" charset="-128"/>
              </a:rPr>
              <a:t/>
            </a:r>
            <a:br>
              <a:rPr lang="en-US" b="1" dirty="0">
                <a:solidFill>
                  <a:srgbClr val="000080"/>
                </a:solidFill>
                <a:latin typeface="American Typewriter" pitchFamily="-107" charset="0"/>
                <a:ea typeface="ＭＳ Ｐゴシック" pitchFamily="-110" charset="-128"/>
                <a:cs typeface="ＭＳ Ｐゴシック" pitchFamily="-110" charset="-128"/>
              </a:rPr>
            </a:br>
            <a:r>
              <a:rPr lang="en-US" sz="1400" dirty="0">
                <a:solidFill>
                  <a:schemeClr val="bg1"/>
                </a:solidFill>
                <a:latin typeface="American Typewriter" pitchFamily="-107" charset="0"/>
                <a:ea typeface="ＭＳ Ｐゴシック" pitchFamily="-110" charset="-128"/>
                <a:cs typeface="ＭＳ Ｐゴシック" pitchFamily="-110" charset="-128"/>
              </a:rPr>
              <a:t/>
            </a:r>
            <a:br>
              <a:rPr lang="en-US" sz="1400" dirty="0">
                <a:solidFill>
                  <a:schemeClr val="bg1"/>
                </a:solidFill>
                <a:latin typeface="American Typewriter" pitchFamily="-107" charset="0"/>
                <a:ea typeface="ＭＳ Ｐゴシック" pitchFamily="-110" charset="-128"/>
                <a:cs typeface="ＭＳ Ｐゴシック" pitchFamily="-110" charset="-128"/>
              </a:rPr>
            </a:br>
            <a:r>
              <a:rPr lang="en-US" sz="4400" b="1" dirty="0">
                <a:solidFill>
                  <a:srgbClr val="D594B0"/>
                </a:solidFill>
                <a:latin typeface="American Typewriter" pitchFamily="-107" charset="0"/>
                <a:ea typeface="ＭＳ Ｐゴシック" pitchFamily="-110" charset="-128"/>
                <a:cs typeface="ＭＳ Ｐゴシック" pitchFamily="-110" charset="-128"/>
              </a:rPr>
              <a:t>A</a:t>
            </a:r>
            <a:r>
              <a:rPr lang="en-US" b="1" dirty="0">
                <a:solidFill>
                  <a:srgbClr val="EEECE1"/>
                </a:solidFill>
                <a:latin typeface="American Typewriter" pitchFamily="-107" charset="0"/>
                <a:ea typeface="ＭＳ Ｐゴシック" pitchFamily="-110" charset="-128"/>
                <a:cs typeface="ＭＳ Ｐゴシック" pitchFamily="-110" charset="-128"/>
              </a:rPr>
              <a:t>ppropriate</a:t>
            </a:r>
            <a:r>
              <a:rPr lang="en-US" b="1" dirty="0">
                <a:solidFill>
                  <a:schemeClr val="bg1"/>
                </a:solidFill>
                <a:latin typeface="American Typewriter" pitchFamily="-107" charset="0"/>
                <a:ea typeface="ＭＳ Ｐゴシック" pitchFamily="-110" charset="-128"/>
                <a:cs typeface="ＭＳ Ｐゴシック" pitchFamily="-110" charset="-128"/>
              </a:rPr>
              <a:t> </a:t>
            </a:r>
            <a:r>
              <a:rPr lang="en-US" b="1" dirty="0">
                <a:solidFill>
                  <a:srgbClr val="EEECE1"/>
                </a:solidFill>
                <a:latin typeface="American Typewriter" pitchFamily="-107" charset="0"/>
                <a:ea typeface="ＭＳ Ｐゴシック" pitchFamily="-110" charset="-128"/>
                <a:cs typeface="ＭＳ Ｐゴシック" pitchFamily="-110" charset="-128"/>
              </a:rPr>
              <a:t>- What do you want him/her to do instead?</a:t>
            </a:r>
            <a:r>
              <a:rPr lang="en-US" b="1" dirty="0">
                <a:solidFill>
                  <a:schemeClr val="bg1"/>
                </a:solidFill>
                <a:latin typeface="American Typewriter" pitchFamily="-107" charset="0"/>
                <a:ea typeface="ＭＳ Ｐゴシック" pitchFamily="-110" charset="-128"/>
                <a:cs typeface="ＭＳ Ｐゴシック" pitchFamily="-110" charset="-128"/>
              </a:rPr>
              <a:t/>
            </a:r>
            <a:br>
              <a:rPr lang="en-US" b="1" dirty="0">
                <a:solidFill>
                  <a:schemeClr val="bg1"/>
                </a:solidFill>
                <a:latin typeface="American Typewriter" pitchFamily="-107" charset="0"/>
                <a:ea typeface="ＭＳ Ｐゴシック" pitchFamily="-110" charset="-128"/>
                <a:cs typeface="ＭＳ Ｐゴシック" pitchFamily="-110" charset="-128"/>
              </a:rPr>
            </a:br>
            <a:r>
              <a:rPr lang="en-US" sz="1400" b="1" dirty="0">
                <a:solidFill>
                  <a:schemeClr val="bg1"/>
                </a:solidFill>
                <a:latin typeface="American Typewriter" pitchFamily="-107" charset="0"/>
                <a:ea typeface="ＭＳ Ｐゴシック" pitchFamily="-110" charset="-128"/>
                <a:cs typeface="ＭＳ Ｐゴシック" pitchFamily="-110" charset="-128"/>
              </a:rPr>
              <a:t/>
            </a:r>
            <a:br>
              <a:rPr lang="en-US" sz="1400" b="1" dirty="0">
                <a:solidFill>
                  <a:schemeClr val="bg1"/>
                </a:solidFill>
                <a:latin typeface="American Typewriter" pitchFamily="-107" charset="0"/>
                <a:ea typeface="ＭＳ Ｐゴシック" pitchFamily="-110" charset="-128"/>
                <a:cs typeface="ＭＳ Ｐゴシック" pitchFamily="-110" charset="-128"/>
              </a:rPr>
            </a:br>
            <a:r>
              <a:rPr lang="en-US" sz="4400" b="1" dirty="0">
                <a:solidFill>
                  <a:srgbClr val="D594B0"/>
                </a:solidFill>
                <a:latin typeface="American Typewriter" pitchFamily="-107" charset="0"/>
                <a:ea typeface="ＭＳ Ｐゴシック" pitchFamily="-110" charset="-128"/>
                <a:cs typeface="ＭＳ Ｐゴシック" pitchFamily="-110" charset="-128"/>
              </a:rPr>
              <a:t>S</a:t>
            </a:r>
            <a:r>
              <a:rPr lang="en-US" b="1" dirty="0">
                <a:solidFill>
                  <a:srgbClr val="EEECE1"/>
                </a:solidFill>
                <a:latin typeface="American Typewriter" pitchFamily="-107" charset="0"/>
                <a:ea typeface="ＭＳ Ｐゴシック" pitchFamily="-110" charset="-128"/>
                <a:cs typeface="ＭＳ Ｐゴシック" pitchFamily="-110" charset="-128"/>
              </a:rPr>
              <a:t>upport - How can you help this happen more often?</a:t>
            </a:r>
          </a:p>
          <a:p>
            <a:pPr fontAlgn="auto">
              <a:spcBef>
                <a:spcPct val="50000"/>
              </a:spcBef>
              <a:spcAft>
                <a:spcPts val="0"/>
              </a:spcAft>
              <a:buFont typeface="Times" pitchFamily="-107" charset="0"/>
              <a:buNone/>
              <a:defRPr/>
            </a:pPr>
            <a:endParaRPr lang="en-US" sz="1000" b="1" dirty="0">
              <a:solidFill>
                <a:schemeClr val="bg1"/>
              </a:solidFill>
              <a:latin typeface="American Typewriter" pitchFamily="-107" charset="0"/>
              <a:ea typeface="ＭＳ Ｐゴシック" pitchFamily="-110" charset="-128"/>
              <a:cs typeface="ＭＳ Ｐゴシック" pitchFamily="-110" charset="-128"/>
            </a:endParaRPr>
          </a:p>
          <a:p>
            <a:pPr fontAlgn="auto">
              <a:spcBef>
                <a:spcPts val="0"/>
              </a:spcBef>
              <a:spcAft>
                <a:spcPts val="0"/>
              </a:spcAft>
              <a:buFont typeface="Times" pitchFamily="-107" charset="0"/>
              <a:buNone/>
              <a:defRPr/>
            </a:pPr>
            <a:r>
              <a:rPr lang="en-US" sz="4400" b="1" dirty="0">
                <a:solidFill>
                  <a:srgbClr val="D594B0"/>
                </a:solidFill>
                <a:latin typeface="American Typewriter" pitchFamily="-107" charset="0"/>
                <a:ea typeface="ＭＳ Ｐゴシック" pitchFamily="-110" charset="-128"/>
                <a:cs typeface="ＭＳ Ｐゴシック" pitchFamily="-110" charset="-128"/>
              </a:rPr>
              <a:t>E</a:t>
            </a:r>
            <a:r>
              <a:rPr lang="en-US" b="1" dirty="0">
                <a:solidFill>
                  <a:srgbClr val="EEECE1"/>
                </a:solidFill>
                <a:latin typeface="American Typewriter" pitchFamily="-107" charset="0"/>
                <a:ea typeface="ＭＳ Ｐゴシック" pitchFamily="-110" charset="-128"/>
                <a:cs typeface="ＭＳ Ｐゴシック" pitchFamily="-110" charset="-128"/>
              </a:rPr>
              <a:t>valuate - How will you know if it works?</a:t>
            </a:r>
          </a:p>
        </p:txBody>
      </p:sp>
      <p:sp>
        <p:nvSpPr>
          <p:cNvPr id="2" name="Title 1"/>
          <p:cNvSpPr>
            <a:spLocks noGrp="1"/>
          </p:cNvSpPr>
          <p:nvPr>
            <p:ph type="title"/>
          </p:nvPr>
        </p:nvSpPr>
        <p:spPr/>
        <p:txBody>
          <a:bodyPr/>
          <a:lstStyle/>
          <a:p>
            <a:r>
              <a:rPr lang="en-US" dirty="0" smtClean="0"/>
              <a:t>ERASE Problem Behaviors</a:t>
            </a:r>
            <a:endParaRPr lang="en-US" dirty="0"/>
          </a:p>
        </p:txBody>
      </p:sp>
    </p:spTree>
    <p:extLst>
      <p:ext uri="{BB962C8B-B14F-4D97-AF65-F5344CB8AC3E}">
        <p14:creationId xmlns:p14="http://schemas.microsoft.com/office/powerpoint/2010/main" val="2533193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smtClean="0"/>
              <a:t>There are 5 Steps in Conducting a FBA</a:t>
            </a:r>
            <a:endParaRPr lang="en-US" dirty="0"/>
          </a:p>
        </p:txBody>
      </p:sp>
      <p:sp>
        <p:nvSpPr>
          <p:cNvPr id="23555" name="Content Placeholder 2"/>
          <p:cNvSpPr>
            <a:spLocks noGrp="1"/>
          </p:cNvSpPr>
          <p:nvPr>
            <p:ph idx="1"/>
          </p:nvPr>
        </p:nvSpPr>
        <p:spPr/>
        <p:txBody>
          <a:bodyPr/>
          <a:lstStyle/>
          <a:p>
            <a:pPr marL="457200" indent="-457200">
              <a:buFont typeface="+mj-lt"/>
              <a:buAutoNum type="arabicPeriod"/>
            </a:pPr>
            <a:r>
              <a:rPr lang="en-US" dirty="0" smtClean="0"/>
              <a:t>Define the problem behavior</a:t>
            </a:r>
          </a:p>
          <a:p>
            <a:pPr marL="457200" indent="-457200">
              <a:buFont typeface="+mj-lt"/>
              <a:buAutoNum type="arabicPeriod"/>
            </a:pPr>
            <a:r>
              <a:rPr lang="en-US" dirty="0" smtClean="0"/>
              <a:t>Gather information </a:t>
            </a:r>
          </a:p>
          <a:p>
            <a:pPr marL="457200" indent="-457200">
              <a:buFont typeface="+mj-lt"/>
              <a:buAutoNum type="arabicPeriod"/>
            </a:pPr>
            <a:r>
              <a:rPr lang="en-US" dirty="0" smtClean="0"/>
              <a:t>Generate a hypothesis</a:t>
            </a:r>
          </a:p>
          <a:p>
            <a:pPr marL="457200" indent="-457200">
              <a:buFont typeface="+mj-lt"/>
              <a:buAutoNum type="arabicPeriod"/>
            </a:pPr>
            <a:r>
              <a:rPr lang="en-US" dirty="0" smtClean="0"/>
              <a:t>Build a competing behavior pathway</a:t>
            </a:r>
          </a:p>
          <a:p>
            <a:pPr lvl="1"/>
            <a:r>
              <a:rPr lang="en-US" dirty="0" smtClean="0"/>
              <a:t>This is an acceptable alternate behavior, placing both the teacher and student in a </a:t>
            </a:r>
            <a:br>
              <a:rPr lang="en-US" dirty="0" smtClean="0"/>
            </a:br>
            <a:r>
              <a:rPr lang="en-US" dirty="0" smtClean="0"/>
              <a:t>WIN-WIN scenario</a:t>
            </a:r>
          </a:p>
          <a:p>
            <a:pPr marL="457200" indent="-457200">
              <a:buFont typeface="+mj-lt"/>
              <a:buAutoNum type="arabicPeriod"/>
            </a:pPr>
            <a:r>
              <a:rPr lang="en-US" dirty="0" smtClean="0"/>
              <a:t>Design the behavior intervention plan</a:t>
            </a:r>
            <a:endParaRPr lang="en-US" dirty="0"/>
          </a:p>
        </p:txBody>
      </p:sp>
    </p:spTree>
    <p:extLst>
      <p:ext uri="{BB962C8B-B14F-4D97-AF65-F5344CB8AC3E}">
        <p14:creationId xmlns:p14="http://schemas.microsoft.com/office/powerpoint/2010/main" val="2467858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578" name="Object 2"/>
          <p:cNvGraphicFramePr>
            <a:graphicFrameLocks noChangeAspect="1"/>
          </p:cNvGraphicFramePr>
          <p:nvPr/>
        </p:nvGraphicFramePr>
        <p:xfrm>
          <a:off x="304800" y="323850"/>
          <a:ext cx="11582400" cy="6153150"/>
        </p:xfrm>
        <a:graphic>
          <a:graphicData uri="http://schemas.openxmlformats.org/presentationml/2006/ole">
            <mc:AlternateContent xmlns:mc="http://schemas.openxmlformats.org/markup-compatibility/2006">
              <mc:Choice xmlns:v="urn:schemas-microsoft-com:vml" Requires="v">
                <p:oleObj spid="_x0000_s4122" name="Document" r:id="rId4" imgW="9185220" imgH="6463468" progId="Word.Document.8">
                  <p:embed/>
                </p:oleObj>
              </mc:Choice>
              <mc:Fallback>
                <p:oleObj name="Document" r:id="rId4" imgW="9185220" imgH="6463468" progId="Word.Document.8">
                  <p:embed/>
                  <p:pic>
                    <p:nvPicPr>
                      <p:cNvPr id="24578"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323850"/>
                        <a:ext cx="11582400" cy="6153150"/>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24579" name="Text Box 3"/>
          <p:cNvSpPr txBox="1">
            <a:spLocks noChangeArrowheads="1"/>
          </p:cNvSpPr>
          <p:nvPr/>
        </p:nvSpPr>
        <p:spPr bwMode="auto">
          <a:xfrm>
            <a:off x="0" y="6553200"/>
            <a:ext cx="5969000" cy="274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200"/>
              <a:t>Adapted from Sugai, Lewis-Palmer, &amp; Hagan, 1999</a:t>
            </a:r>
          </a:p>
        </p:txBody>
      </p:sp>
    </p:spTree>
    <p:extLst>
      <p:ext uri="{BB962C8B-B14F-4D97-AF65-F5344CB8AC3E}">
        <p14:creationId xmlns:p14="http://schemas.microsoft.com/office/powerpoint/2010/main" val="1191208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Then What?</a:t>
            </a:r>
            <a:endParaRPr lang="en-US" dirty="0"/>
          </a:p>
        </p:txBody>
      </p:sp>
      <p:sp>
        <p:nvSpPr>
          <p:cNvPr id="3" name="Content Placeholder 2"/>
          <p:cNvSpPr>
            <a:spLocks noGrp="1"/>
          </p:cNvSpPr>
          <p:nvPr>
            <p:ph idx="1"/>
          </p:nvPr>
        </p:nvSpPr>
        <p:spPr/>
        <p:txBody>
          <a:bodyPr/>
          <a:lstStyle/>
          <a:p>
            <a:r>
              <a:rPr lang="en-US" dirty="0" smtClean="0"/>
              <a:t>After the FBA process is completed, the team can then create a Behavior Intervention Plan (BIP)</a:t>
            </a:r>
          </a:p>
          <a:p>
            <a:r>
              <a:rPr lang="en-US" dirty="0" smtClean="0"/>
              <a:t>Once it is implemented, it must be closely monitored to determine when the suggested replacement strategies are improving the desired behavior for the student</a:t>
            </a:r>
          </a:p>
          <a:p>
            <a:r>
              <a:rPr lang="en-US" dirty="0" smtClean="0"/>
              <a:t>If this is found NOT to be true, the team must repeat the process until a desired outcome is determined</a:t>
            </a:r>
            <a:endParaRPr lang="en-US" dirty="0"/>
          </a:p>
        </p:txBody>
      </p:sp>
    </p:spTree>
    <p:extLst>
      <p:ext uri="{BB962C8B-B14F-4D97-AF65-F5344CB8AC3E}">
        <p14:creationId xmlns:p14="http://schemas.microsoft.com/office/powerpoint/2010/main" val="1048729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Information - FBA</a:t>
            </a:r>
            <a:endParaRPr lang="en-US" dirty="0"/>
          </a:p>
        </p:txBody>
      </p:sp>
      <p:sp>
        <p:nvSpPr>
          <p:cNvPr id="3" name="Content Placeholder 2"/>
          <p:cNvSpPr>
            <a:spLocks noGrp="1"/>
          </p:cNvSpPr>
          <p:nvPr>
            <p:ph idx="1"/>
          </p:nvPr>
        </p:nvSpPr>
        <p:spPr/>
        <p:txBody>
          <a:bodyPr>
            <a:normAutofit lnSpcReduction="10000"/>
          </a:bodyPr>
          <a:lstStyle/>
          <a:p>
            <a:r>
              <a:rPr lang="en-US" dirty="0" smtClean="0"/>
              <a:t>As explained near the beginning of the presentation, the FBA/BIP process will likely be mandates for students who continue to exhibit behavior issues that are disruptive to the learning environment</a:t>
            </a:r>
          </a:p>
          <a:p>
            <a:r>
              <a:rPr lang="en-US" dirty="0" smtClean="0"/>
              <a:t>In some portions of the country and with some states, the FBA/BIP process is also mandated for students with certain exceptionalities that often manifest behavioral issues, such as:</a:t>
            </a:r>
          </a:p>
          <a:p>
            <a:pPr lvl="1"/>
            <a:r>
              <a:rPr lang="en-US" dirty="0" smtClean="0"/>
              <a:t>Emotional Behavioral Disorder (EBD)</a:t>
            </a:r>
          </a:p>
          <a:p>
            <a:pPr lvl="1"/>
            <a:r>
              <a:rPr lang="en-US" dirty="0" smtClean="0"/>
              <a:t>Autism</a:t>
            </a:r>
          </a:p>
          <a:p>
            <a:pPr lvl="1"/>
            <a:r>
              <a:rPr lang="en-US" dirty="0" smtClean="0"/>
              <a:t>Some students with Intellectual Disabilities (</a:t>
            </a:r>
            <a:r>
              <a:rPr lang="en-US" dirty="0" err="1" smtClean="0"/>
              <a:t>InD</a:t>
            </a:r>
            <a:r>
              <a:rPr lang="en-US" dirty="0" smtClean="0"/>
              <a:t>)</a:t>
            </a:r>
          </a:p>
          <a:p>
            <a:r>
              <a:rPr lang="en-US" dirty="0" smtClean="0"/>
              <a:t>Note that the FBA/BIP process is NOT just for students in special education; it is available to ALL students including those in the general education environment</a:t>
            </a:r>
          </a:p>
          <a:p>
            <a:r>
              <a:rPr lang="en-US" dirty="0" smtClean="0"/>
              <a:t>If the student with a FBA/BIP receives special education services, then the BIP is reviewed annually as part of the annual IEP process</a:t>
            </a:r>
            <a:endParaRPr lang="en-US" dirty="0"/>
          </a:p>
        </p:txBody>
      </p:sp>
    </p:spTree>
    <p:extLst>
      <p:ext uri="{BB962C8B-B14F-4D97-AF65-F5344CB8AC3E}">
        <p14:creationId xmlns:p14="http://schemas.microsoft.com/office/powerpoint/2010/main" val="962339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Behavior Intervention Plan (BIP)</a:t>
            </a:r>
            <a:endParaRPr lang="en-US" dirty="0"/>
          </a:p>
        </p:txBody>
      </p:sp>
      <p:sp>
        <p:nvSpPr>
          <p:cNvPr id="5" name="Text Placeholder 4"/>
          <p:cNvSpPr>
            <a:spLocks noGrp="1"/>
          </p:cNvSpPr>
          <p:nvPr>
            <p:ph type="body" idx="1"/>
          </p:nvPr>
        </p:nvSpPr>
        <p:spPr/>
        <p:txBody>
          <a:bodyPr/>
          <a:lstStyle/>
          <a:p>
            <a:endParaRPr lang="en-US"/>
          </a:p>
        </p:txBody>
      </p:sp>
    </p:spTree>
    <p:extLst>
      <p:ext uri="{BB962C8B-B14F-4D97-AF65-F5344CB8AC3E}">
        <p14:creationId xmlns:p14="http://schemas.microsoft.com/office/powerpoint/2010/main" val="379225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Once You Have the FBA, What </a:t>
            </a:r>
            <a:r>
              <a:rPr lang="en-US" dirty="0"/>
              <a:t>i</a:t>
            </a:r>
            <a:r>
              <a:rPr lang="en-US" dirty="0" smtClean="0"/>
              <a:t>s Next?</a:t>
            </a:r>
            <a:endParaRPr lang="en-US" dirty="0"/>
          </a:p>
        </p:txBody>
      </p:sp>
      <p:sp>
        <p:nvSpPr>
          <p:cNvPr id="6" name="Content Placeholder 5"/>
          <p:cNvSpPr>
            <a:spLocks noGrp="1"/>
          </p:cNvSpPr>
          <p:nvPr>
            <p:ph idx="1"/>
          </p:nvPr>
        </p:nvSpPr>
        <p:spPr/>
        <p:txBody>
          <a:bodyPr/>
          <a:lstStyle/>
          <a:p>
            <a:r>
              <a:rPr lang="en-US" dirty="0" smtClean="0"/>
              <a:t>Once the team has developed the FBA, then a behavioral change plan is developed and put into effect</a:t>
            </a:r>
          </a:p>
          <a:p>
            <a:pPr lvl="1"/>
            <a:r>
              <a:rPr lang="en-US" dirty="0" smtClean="0"/>
              <a:t>This is called the Behavior Intervention Plan (BIP)</a:t>
            </a:r>
          </a:p>
          <a:p>
            <a:endParaRPr lang="en-US" dirty="0"/>
          </a:p>
        </p:txBody>
      </p:sp>
    </p:spTree>
    <p:extLst>
      <p:ext uri="{BB962C8B-B14F-4D97-AF65-F5344CB8AC3E}">
        <p14:creationId xmlns:p14="http://schemas.microsoft.com/office/powerpoint/2010/main" val="3849628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94509" y="1004454"/>
            <a:ext cx="9982200" cy="4572000"/>
          </a:xfrm>
        </p:spPr>
        <p:txBody>
          <a:bodyPr>
            <a:normAutofit/>
          </a:bodyPr>
          <a:lstStyle/>
          <a:p>
            <a:pPr marL="0" indent="0" algn="ctr">
              <a:buNone/>
            </a:pPr>
            <a:r>
              <a:rPr lang="en-US" sz="2800" dirty="0" smtClean="0"/>
              <a:t>Watch the brief but thorough video on the next slide to get an overview of the BIP process as it relates to the FBA.</a:t>
            </a:r>
            <a:endParaRPr lang="en-US" sz="2800" dirty="0"/>
          </a:p>
        </p:txBody>
      </p:sp>
    </p:spTree>
    <p:extLst>
      <p:ext uri="{BB962C8B-B14F-4D97-AF65-F5344CB8AC3E}">
        <p14:creationId xmlns:p14="http://schemas.microsoft.com/office/powerpoint/2010/main" val="1305978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the Behavior Implementation Plan (BIP) Process</a:t>
            </a:r>
            <a:endParaRPr lang="en-US" dirty="0"/>
          </a:p>
        </p:txBody>
      </p:sp>
      <p:pic>
        <p:nvPicPr>
          <p:cNvPr id="4" name="AUU4jP18gY4"/>
          <p:cNvPicPr>
            <a:picLocks noGrp="1" noRot="1" noChangeAspect="1"/>
          </p:cNvPicPr>
          <p:nvPr>
            <p:ph idx="1"/>
            <a:videoFile r:link="rId1"/>
          </p:nvPr>
        </p:nvPicPr>
        <p:blipFill>
          <a:blip r:embed="rId3"/>
          <a:stretch>
            <a:fillRect/>
          </a:stretch>
        </p:blipFill>
        <p:spPr>
          <a:xfrm>
            <a:off x="1104900" y="1533525"/>
            <a:ext cx="8111067" cy="4562475"/>
          </a:xfrm>
          <a:prstGeom prst="rect">
            <a:avLst/>
          </a:prstGeom>
        </p:spPr>
      </p:pic>
      <p:sp>
        <p:nvSpPr>
          <p:cNvPr id="5" name="TextBox 4"/>
          <p:cNvSpPr txBox="1"/>
          <p:nvPr/>
        </p:nvSpPr>
        <p:spPr>
          <a:xfrm>
            <a:off x="1104900" y="6179272"/>
            <a:ext cx="8343900" cy="923330"/>
          </a:xfrm>
          <a:prstGeom prst="rect">
            <a:avLst/>
          </a:prstGeom>
          <a:noFill/>
        </p:spPr>
        <p:txBody>
          <a:bodyPr wrap="square" rtlCol="0">
            <a:spAutoFit/>
          </a:bodyPr>
          <a:lstStyle/>
          <a:p>
            <a:r>
              <a:rPr lang="en-US" dirty="0"/>
              <a:t>Teachings in Education. (2017</a:t>
            </a:r>
            <a:r>
              <a:rPr lang="en-US" i="1" dirty="0"/>
              <a:t>). Behavior implementation plan: BIP overview</a:t>
            </a:r>
            <a:r>
              <a:rPr lang="en-US" dirty="0"/>
              <a:t>. Retrieved from https://youtu.be/AUU4jP18gY4</a:t>
            </a:r>
          </a:p>
          <a:p>
            <a:endParaRPr lang="en-US" dirty="0"/>
          </a:p>
        </p:txBody>
      </p:sp>
    </p:spTree>
    <p:extLst>
      <p:ext uri="{BB962C8B-B14F-4D97-AF65-F5344CB8AC3E}">
        <p14:creationId xmlns:p14="http://schemas.microsoft.com/office/powerpoint/2010/main" val="1449941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83673" y="1087582"/>
            <a:ext cx="9982200" cy="4572000"/>
          </a:xfrm>
        </p:spPr>
        <p:txBody>
          <a:bodyPr>
            <a:normAutofit/>
          </a:bodyPr>
          <a:lstStyle/>
          <a:p>
            <a:pPr marL="0" indent="0" algn="ctr">
              <a:buNone/>
            </a:pPr>
            <a:r>
              <a:rPr lang="en-US" sz="2800" dirty="0" smtClean="0"/>
              <a:t>Please remember that the information presented on the functional behavioral assessment (FBA) and behavior intervention plan (BIP) is simply an overview of those two processes</a:t>
            </a:r>
          </a:p>
          <a:p>
            <a:pPr marL="0" indent="0" algn="ctr">
              <a:buNone/>
            </a:pPr>
            <a:r>
              <a:rPr lang="en-US" sz="2800" dirty="0" smtClean="0"/>
              <a:t>You will learn much more about them both in a future course</a:t>
            </a:r>
            <a:endParaRPr lang="en-US" sz="2800" dirty="0"/>
          </a:p>
        </p:txBody>
      </p:sp>
    </p:spTree>
    <p:extLst>
      <p:ext uri="{BB962C8B-B14F-4D97-AF65-F5344CB8AC3E}">
        <p14:creationId xmlns:p14="http://schemas.microsoft.com/office/powerpoint/2010/main" val="308744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this first presentation of Module 6, we addressed:</a:t>
            </a:r>
            <a:endParaRPr lang="en-US" dirty="0"/>
          </a:p>
        </p:txBody>
      </p:sp>
      <p:sp>
        <p:nvSpPr>
          <p:cNvPr id="3" name="Content Placeholder 2"/>
          <p:cNvSpPr>
            <a:spLocks noGrp="1"/>
          </p:cNvSpPr>
          <p:nvPr>
            <p:ph idx="1"/>
          </p:nvPr>
        </p:nvSpPr>
        <p:spPr/>
        <p:txBody>
          <a:bodyPr>
            <a:normAutofit/>
          </a:bodyPr>
          <a:lstStyle/>
          <a:p>
            <a:pPr lvl="0"/>
            <a:r>
              <a:rPr lang="en-US" dirty="0"/>
              <a:t>Behavior assessment in the classroom</a:t>
            </a:r>
          </a:p>
          <a:p>
            <a:pPr lvl="0"/>
            <a:r>
              <a:rPr lang="en-US" dirty="0"/>
              <a:t>Overview of functional behavioral assessments (FBA)</a:t>
            </a:r>
          </a:p>
          <a:p>
            <a:pPr lvl="0"/>
            <a:r>
              <a:rPr lang="en-US" dirty="0"/>
              <a:t>Overview of behavior intervention </a:t>
            </a:r>
            <a:r>
              <a:rPr lang="en-US" dirty="0" smtClean="0"/>
              <a:t>plans (BIP)</a:t>
            </a:r>
            <a:endParaRPr lang="en-US" dirty="0"/>
          </a:p>
        </p:txBody>
      </p:sp>
    </p:spTree>
    <p:extLst>
      <p:ext uri="{BB962C8B-B14F-4D97-AF65-F5344CB8AC3E}">
        <p14:creationId xmlns:p14="http://schemas.microsoft.com/office/powerpoint/2010/main" val="3161140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Before moving forward . . .</a:t>
            </a:r>
            <a:endParaRPr lang="en-US" dirty="0"/>
          </a:p>
        </p:txBody>
      </p:sp>
      <p:sp>
        <p:nvSpPr>
          <p:cNvPr id="3" name="Content Placeholder 2"/>
          <p:cNvSpPr>
            <a:spLocks noGrp="1"/>
          </p:cNvSpPr>
          <p:nvPr>
            <p:ph idx="1"/>
          </p:nvPr>
        </p:nvSpPr>
        <p:spPr/>
        <p:txBody>
          <a:bodyPr/>
          <a:lstStyle/>
          <a:p>
            <a:r>
              <a:rPr lang="en-US" dirty="0" smtClean="0"/>
              <a:t>Review the previous slide</a:t>
            </a:r>
          </a:p>
          <a:p>
            <a:r>
              <a:rPr lang="en-US" dirty="0" smtClean="0"/>
              <a:t>Decide if you are comfortable with the information presented in this presentation</a:t>
            </a:r>
          </a:p>
          <a:p>
            <a:pPr lvl="1"/>
            <a:r>
              <a:rPr lang="en-US" dirty="0" smtClean="0"/>
              <a:t>If you are not comfortable, please go back and view all or part of this presentation again; if you continue to have questions, then please use the </a:t>
            </a:r>
            <a:r>
              <a:rPr lang="en-US" b="1" dirty="0" smtClean="0"/>
              <a:t>Ask Questions Here! </a:t>
            </a:r>
            <a:r>
              <a:rPr lang="en-US" dirty="0" smtClean="0"/>
              <a:t>page in the </a:t>
            </a:r>
            <a:r>
              <a:rPr lang="en-US" b="1" i="1" dirty="0" smtClean="0"/>
              <a:t>Getting Started</a:t>
            </a:r>
            <a:r>
              <a:rPr lang="en-US" dirty="0" smtClean="0"/>
              <a:t> area to get assistance</a:t>
            </a:r>
          </a:p>
          <a:p>
            <a:pPr lvl="1"/>
            <a:r>
              <a:rPr lang="en-US" dirty="0" smtClean="0"/>
              <a:t>If you are comfortable, then you may with the remaining steps to cover in Module 6</a:t>
            </a:r>
            <a:endParaRPr lang="en-US" dirty="0"/>
          </a:p>
        </p:txBody>
      </p:sp>
    </p:spTree>
    <p:extLst>
      <p:ext uri="{BB962C8B-B14F-4D97-AF65-F5344CB8AC3E}">
        <p14:creationId xmlns:p14="http://schemas.microsoft.com/office/powerpoint/2010/main" val="2946531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92573" y="2088107"/>
            <a:ext cx="8134065" cy="1802558"/>
          </a:xfrm>
          <a:prstGeom prst="rect">
            <a:avLst/>
          </a:prstGeom>
          <a:noFill/>
        </p:spPr>
        <p:txBody>
          <a:bodyPr wrap="none" lIns="91440" tIns="45720" rIns="91440" bIns="45720">
            <a:prstTxWarp prst="textCanUp">
              <a:avLst/>
            </a:prstTxWarp>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Thank You!</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3921279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F03431380.potx" id="{B573BD99-E105-4D2A-964B-B901A176567A}" vid="{B1D363B9-18DE-4874-9E2B-FD69B5C6548D}"/>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Props1.xml><?xml version="1.0" encoding="utf-8"?>
<ds:datastoreItem xmlns:ds="http://schemas.openxmlformats.org/officeDocument/2006/customXml" ds:itemID="{561E720F-F05D-4536-9C34-0CFCED65D3B7}">
  <ds:schemaRefs>
    <ds:schemaRef ds:uri="http://schemas.microsoft.com/sharepoint/v3/contenttype/forms"/>
  </ds:schemaRefs>
</ds:datastoreItem>
</file>

<file path=customXml/itemProps2.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CDDBB83-77C1-4099-A0AA-289882E745E2}">
  <ds:schemaRefs>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purl.org/dc/elements/1.1/"/>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Academic presentation, pinstripe and ribbon design (widescreen)</Template>
  <TotalTime>1489</TotalTime>
  <Words>1270</Words>
  <Application>Microsoft Office PowerPoint</Application>
  <PresentationFormat>Widescreen</PresentationFormat>
  <Paragraphs>117</Paragraphs>
  <Slides>29</Slides>
  <Notes>5</Notes>
  <HiddenSlides>0</HiddenSlides>
  <MMClips>3</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29</vt:i4>
      </vt:variant>
    </vt:vector>
  </HeadingPairs>
  <TitlesOfParts>
    <vt:vector size="40" baseType="lpstr">
      <vt:lpstr>ＭＳ Ｐゴシック</vt:lpstr>
      <vt:lpstr>American Typewriter</vt:lpstr>
      <vt:lpstr>Arial</vt:lpstr>
      <vt:lpstr>Calibri</vt:lpstr>
      <vt:lpstr>Euphemia</vt:lpstr>
      <vt:lpstr>Plantagenet Cherokee</vt:lpstr>
      <vt:lpstr>Times</vt:lpstr>
      <vt:lpstr>Wingdings</vt:lpstr>
      <vt:lpstr>Academic Literature 16x9</vt:lpstr>
      <vt:lpstr>Visio</vt:lpstr>
      <vt:lpstr>Document</vt:lpstr>
      <vt:lpstr>Overview of Behavior Assessment and Behavior Change Planning</vt:lpstr>
      <vt:lpstr>Topics to be Covered in this Presentation</vt:lpstr>
      <vt:lpstr>Reflection</vt:lpstr>
      <vt:lpstr>PowerPoint Presentation</vt:lpstr>
      <vt:lpstr>Behavior Assessment in the Classroom</vt:lpstr>
      <vt:lpstr>Behavior Assessment in the Classroom</vt:lpstr>
      <vt:lpstr>Behavior Assessment in the Classroom (cont.)</vt:lpstr>
      <vt:lpstr>Behavior Assessment in the Classroom (cont.)</vt:lpstr>
      <vt:lpstr>Functional Behavioral Assessment (FBA)</vt:lpstr>
      <vt:lpstr>What Is the Function of This Behavior?</vt:lpstr>
      <vt:lpstr>FBA is a Function Based Approach</vt:lpstr>
      <vt:lpstr>PowerPoint Presentation</vt:lpstr>
      <vt:lpstr>Only Two Basic Functions of Behavior</vt:lpstr>
      <vt:lpstr>PowerPoint Presentation</vt:lpstr>
      <vt:lpstr>FBA</vt:lpstr>
      <vt:lpstr>PowerPoint Presentation</vt:lpstr>
      <vt:lpstr>ERASE Problem Behaviors</vt:lpstr>
      <vt:lpstr>There are 5 Steps in Conducting a FBA</vt:lpstr>
      <vt:lpstr>PowerPoint Presentation</vt:lpstr>
      <vt:lpstr>And Then What?</vt:lpstr>
      <vt:lpstr>Additional Information - FBA</vt:lpstr>
      <vt:lpstr>Behavior Intervention Plan (BIP)</vt:lpstr>
      <vt:lpstr>Once You Have the FBA, What is Next?</vt:lpstr>
      <vt:lpstr>PowerPoint Presentation</vt:lpstr>
      <vt:lpstr>Overview of the Behavior Implementation Plan (BIP) Process</vt:lpstr>
      <vt:lpstr>PowerPoint Presentation</vt:lpstr>
      <vt:lpstr>In this first presentation of Module 6, we addressed:</vt:lpstr>
      <vt:lpstr>Before moving forward . .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With Picture Layout</dc:title>
  <dc:creator>Susan Hildenbrand</dc:creator>
  <cp:lastModifiedBy>Hildenbrand, Susan</cp:lastModifiedBy>
  <cp:revision>214</cp:revision>
  <cp:lastPrinted>2019-03-11T20:38:56Z</cp:lastPrinted>
  <dcterms:created xsi:type="dcterms:W3CDTF">2018-10-24T15:54:23Z</dcterms:created>
  <dcterms:modified xsi:type="dcterms:W3CDTF">2019-10-03T21:06:02Z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